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52"/>
  </p:notesMasterIdLst>
  <p:sldIdLst>
    <p:sldId id="256" r:id="rId2"/>
    <p:sldId id="321" r:id="rId3"/>
    <p:sldId id="317" r:id="rId4"/>
    <p:sldId id="318" r:id="rId5"/>
    <p:sldId id="313" r:id="rId6"/>
    <p:sldId id="322" r:id="rId7"/>
    <p:sldId id="323" r:id="rId8"/>
    <p:sldId id="324" r:id="rId9"/>
    <p:sldId id="325" r:id="rId10"/>
    <p:sldId id="326" r:id="rId11"/>
    <p:sldId id="327" r:id="rId12"/>
    <p:sldId id="330" r:id="rId13"/>
    <p:sldId id="331" r:id="rId14"/>
    <p:sldId id="332" r:id="rId15"/>
    <p:sldId id="339" r:id="rId16"/>
    <p:sldId id="346" r:id="rId17"/>
    <p:sldId id="343" r:id="rId18"/>
    <p:sldId id="344" r:id="rId19"/>
    <p:sldId id="345" r:id="rId20"/>
    <p:sldId id="347" r:id="rId21"/>
    <p:sldId id="297" r:id="rId22"/>
    <p:sldId id="298" r:id="rId23"/>
    <p:sldId id="337" r:id="rId24"/>
    <p:sldId id="338" r:id="rId25"/>
    <p:sldId id="286" r:id="rId26"/>
    <p:sldId id="292" r:id="rId27"/>
    <p:sldId id="302" r:id="rId28"/>
    <p:sldId id="293" r:id="rId29"/>
    <p:sldId id="295" r:id="rId30"/>
    <p:sldId id="264" r:id="rId31"/>
    <p:sldId id="263" r:id="rId32"/>
    <p:sldId id="311" r:id="rId33"/>
    <p:sldId id="340" r:id="rId34"/>
    <p:sldId id="341" r:id="rId35"/>
    <p:sldId id="342" r:id="rId36"/>
    <p:sldId id="283" r:id="rId37"/>
    <p:sldId id="350" r:id="rId38"/>
    <p:sldId id="310" r:id="rId39"/>
    <p:sldId id="351" r:id="rId40"/>
    <p:sldId id="352" r:id="rId41"/>
    <p:sldId id="353" r:id="rId42"/>
    <p:sldId id="349" r:id="rId43"/>
    <p:sldId id="348" r:id="rId44"/>
    <p:sldId id="303" r:id="rId45"/>
    <p:sldId id="304" r:id="rId46"/>
    <p:sldId id="305" r:id="rId47"/>
    <p:sldId id="306" r:id="rId48"/>
    <p:sldId id="307" r:id="rId49"/>
    <p:sldId id="277" r:id="rId50"/>
    <p:sldId id="312" r:id="rId51"/>
  </p:sldIdLst>
  <p:sldSz cx="9144000" cy="6858000" type="screen4x3"/>
  <p:notesSz cx="6797675" cy="9874250"/>
  <p:embeddedFontLst>
    <p:embeddedFont>
      <p:font typeface="Consolas" panose="020B0609020204030204" pitchFamily="49" charset="0"/>
      <p:regular r:id="rId53"/>
      <p:bold r:id="rId54"/>
      <p:italic r:id="rId55"/>
      <p:boldItalic r:id="rId56"/>
    </p:embeddedFont>
    <p:embeddedFont>
      <p:font typeface="Cambria Math" panose="02040503050406030204" pitchFamily="18" charset="0"/>
      <p:regular r:id="rId57"/>
    </p:embeddedFont>
    <p:embeddedFont>
      <p:font typeface="Calibri" panose="020F0502020204030204" pitchFamily="34" charset="0"/>
      <p:regular r:id="rId58"/>
      <p:bold r:id="rId59"/>
      <p:italic r:id="rId60"/>
      <p:boldItalic r:id="rId61"/>
    </p:embeddedFont>
    <p:embeddedFont>
      <p:font typeface="맑은 고딕" panose="020B0503020000020004" pitchFamily="50" charset="-127"/>
      <p:regular r:id="rId62"/>
      <p:bold r:id="rId6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A3A3"/>
    <a:srgbClr val="99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359" autoAdjust="0"/>
    <p:restoredTop sz="73866" autoAdjust="0"/>
  </p:normalViewPr>
  <p:slideViewPr>
    <p:cSldViewPr snapToGrid="0">
      <p:cViewPr varScale="1">
        <p:scale>
          <a:sx n="72" d="100"/>
          <a:sy n="72" d="100"/>
        </p:scale>
        <p:origin x="1205" y="67"/>
      </p:cViewPr>
      <p:guideLst/>
    </p:cSldViewPr>
  </p:slideViewPr>
  <p:notesTextViewPr>
    <p:cViewPr>
      <p:scale>
        <a:sx n="1" d="1"/>
        <a:sy n="1" d="1"/>
      </p:scale>
      <p:origin x="0" y="0"/>
    </p:cViewPr>
  </p:notesTextViewPr>
  <p:notesViewPr>
    <p:cSldViewPr snapToGrid="0">
      <p:cViewPr varScale="1">
        <p:scale>
          <a:sx n="48" d="100"/>
          <a:sy n="48" d="100"/>
        </p:scale>
        <p:origin x="276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s>
</file>

<file path=ppt/charts/_rels/chart1.xml.rels><?xml version="1.0" encoding="UTF-8" standalone="yes"?>
<Relationships xmlns="http://schemas.openxmlformats.org/package/2006/relationships"><Relationship Id="rId1" Type="http://schemas.openxmlformats.org/officeDocument/2006/relationships/oleObject" Target="file:///C:\Users\seokhyeon\Documents\humantech_award_paper\tabl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manualLayout>
          <c:layoutTarget val="inner"/>
          <c:xMode val="edge"/>
          <c:yMode val="edge"/>
          <c:x val="0.208528726022598"/>
          <c:y val="5.1400554097404502E-2"/>
          <c:w val="0.75544345334796903"/>
          <c:h val="0.68875513831796498"/>
        </c:manualLayout>
      </c:layout>
      <c:barChart>
        <c:barDir val="col"/>
        <c:grouping val="clustered"/>
        <c:varyColors val="0"/>
        <c:ser>
          <c:idx val="0"/>
          <c:order val="0"/>
          <c:tx>
            <c:strRef>
              <c:f>Sheet3!$B$9</c:f>
              <c:strCache>
                <c:ptCount val="1"/>
                <c:pt idx="0">
                  <c:v>Jaccard</c:v>
                </c:pt>
              </c:strCache>
            </c:strRef>
          </c:tx>
          <c:spPr>
            <a:pattFill prst="solidDmnd">
              <a:fgClr>
                <a:schemeClr val="tx1"/>
              </a:fgClr>
              <a:bgClr>
                <a:schemeClr val="bg1"/>
              </a:bgClr>
            </a:pattFill>
            <a:ln>
              <a:solidFill>
                <a:schemeClr val="tx1"/>
              </a:solidFill>
            </a:ln>
            <a:scene3d>
              <a:camera prst="orthographicFront"/>
              <a:lightRig rig="threePt" dir="t">
                <a:rot lat="0" lon="0" rev="1200000"/>
              </a:lightRig>
            </a:scene3d>
            <a:sp3d/>
          </c:spPr>
          <c:invertIfNegative val="0"/>
          <c:cat>
            <c:strRef>
              <c:f>Sheet3!$A$10:$A$14</c:f>
              <c:strCache>
                <c:ptCount val="5"/>
                <c:pt idx="0">
                  <c:v>flex</c:v>
                </c:pt>
                <c:pt idx="1">
                  <c:v>grep</c:v>
                </c:pt>
                <c:pt idx="2">
                  <c:v>gzip</c:v>
                </c:pt>
                <c:pt idx="3">
                  <c:v>sed</c:v>
                </c:pt>
                <c:pt idx="4">
                  <c:v>space</c:v>
                </c:pt>
              </c:strCache>
            </c:strRef>
          </c:cat>
          <c:val>
            <c:numRef>
              <c:f>Sheet3!$B$10:$B$14</c:f>
              <c:numCache>
                <c:formatCode>General</c:formatCode>
                <c:ptCount val="5"/>
                <c:pt idx="0">
                  <c:v>23.66</c:v>
                </c:pt>
                <c:pt idx="1">
                  <c:v>2.76</c:v>
                </c:pt>
                <c:pt idx="2">
                  <c:v>6.75</c:v>
                </c:pt>
                <c:pt idx="3">
                  <c:v>11.57</c:v>
                </c:pt>
                <c:pt idx="4">
                  <c:v>4.08</c:v>
                </c:pt>
              </c:numCache>
            </c:numRef>
          </c:val>
          <c:extLst>
            <c:ext xmlns:c16="http://schemas.microsoft.com/office/drawing/2014/chart" uri="{C3380CC4-5D6E-409C-BE32-E72D297353CC}">
              <c16:uniqueId val="{00000000-DF7F-47AD-895B-C9F9D8C8051F}"/>
            </c:ext>
          </c:extLst>
        </c:ser>
        <c:ser>
          <c:idx val="1"/>
          <c:order val="1"/>
          <c:tx>
            <c:strRef>
              <c:f>Sheet3!$C$9</c:f>
              <c:strCache>
                <c:ptCount val="1"/>
                <c:pt idx="0">
                  <c:v>Ochiai</c:v>
                </c:pt>
              </c:strCache>
            </c:strRef>
          </c:tx>
          <c:spPr>
            <a:pattFill prst="pct5">
              <a:fgClr>
                <a:schemeClr val="tx1"/>
              </a:fgClr>
              <a:bgClr>
                <a:schemeClr val="bg1"/>
              </a:bgClr>
            </a:pattFill>
            <a:ln>
              <a:solidFill>
                <a:schemeClr val="tx1"/>
              </a:solidFill>
            </a:ln>
            <a:scene3d>
              <a:camera prst="orthographicFront"/>
              <a:lightRig rig="threePt" dir="t">
                <a:rot lat="0" lon="0" rev="1200000"/>
              </a:lightRig>
            </a:scene3d>
            <a:sp3d/>
          </c:spPr>
          <c:invertIfNegative val="0"/>
          <c:cat>
            <c:strRef>
              <c:f>Sheet3!$A$10:$A$14</c:f>
              <c:strCache>
                <c:ptCount val="5"/>
                <c:pt idx="0">
                  <c:v>flex</c:v>
                </c:pt>
                <c:pt idx="1">
                  <c:v>grep</c:v>
                </c:pt>
                <c:pt idx="2">
                  <c:v>gzip</c:v>
                </c:pt>
                <c:pt idx="3">
                  <c:v>sed</c:v>
                </c:pt>
                <c:pt idx="4">
                  <c:v>space</c:v>
                </c:pt>
              </c:strCache>
            </c:strRef>
          </c:cat>
          <c:val>
            <c:numRef>
              <c:f>Sheet3!$C$10:$C$14</c:f>
              <c:numCache>
                <c:formatCode>General</c:formatCode>
                <c:ptCount val="5"/>
                <c:pt idx="0">
                  <c:v>23.25</c:v>
                </c:pt>
                <c:pt idx="1">
                  <c:v>2.73</c:v>
                </c:pt>
                <c:pt idx="2">
                  <c:v>6.68</c:v>
                </c:pt>
                <c:pt idx="3">
                  <c:v>11.57</c:v>
                </c:pt>
                <c:pt idx="4">
                  <c:v>3.61</c:v>
                </c:pt>
              </c:numCache>
            </c:numRef>
          </c:val>
          <c:extLst>
            <c:ext xmlns:c16="http://schemas.microsoft.com/office/drawing/2014/chart" uri="{C3380CC4-5D6E-409C-BE32-E72D297353CC}">
              <c16:uniqueId val="{00000001-DF7F-47AD-895B-C9F9D8C8051F}"/>
            </c:ext>
          </c:extLst>
        </c:ser>
        <c:ser>
          <c:idx val="2"/>
          <c:order val="2"/>
          <c:tx>
            <c:strRef>
              <c:f>Sheet3!$D$9</c:f>
              <c:strCache>
                <c:ptCount val="1"/>
                <c:pt idx="0">
                  <c:v>Op2</c:v>
                </c:pt>
              </c:strCache>
            </c:strRef>
          </c:tx>
          <c:spPr>
            <a:pattFill prst="ltVert">
              <a:fgClr>
                <a:schemeClr val="tx1"/>
              </a:fgClr>
              <a:bgClr>
                <a:schemeClr val="bg1"/>
              </a:bgClr>
            </a:pattFill>
            <a:ln>
              <a:solidFill>
                <a:schemeClr val="tx1"/>
              </a:solidFill>
            </a:ln>
            <a:scene3d>
              <a:camera prst="orthographicFront"/>
              <a:lightRig rig="threePt" dir="t">
                <a:rot lat="0" lon="0" rev="1200000"/>
              </a:lightRig>
            </a:scene3d>
            <a:sp3d/>
          </c:spPr>
          <c:invertIfNegative val="0"/>
          <c:cat>
            <c:strRef>
              <c:f>Sheet3!$A$10:$A$14</c:f>
              <c:strCache>
                <c:ptCount val="5"/>
                <c:pt idx="0">
                  <c:v>flex</c:v>
                </c:pt>
                <c:pt idx="1">
                  <c:v>grep</c:v>
                </c:pt>
                <c:pt idx="2">
                  <c:v>gzip</c:v>
                </c:pt>
                <c:pt idx="3">
                  <c:v>sed</c:v>
                </c:pt>
                <c:pt idx="4">
                  <c:v>space</c:v>
                </c:pt>
              </c:strCache>
            </c:strRef>
          </c:cat>
          <c:val>
            <c:numRef>
              <c:f>Sheet3!$D$10:$D$14</c:f>
              <c:numCache>
                <c:formatCode>General</c:formatCode>
                <c:ptCount val="5"/>
                <c:pt idx="0">
                  <c:v>19.37</c:v>
                </c:pt>
                <c:pt idx="1">
                  <c:v>2.58</c:v>
                </c:pt>
                <c:pt idx="2">
                  <c:v>6.68</c:v>
                </c:pt>
                <c:pt idx="3">
                  <c:v>11.42</c:v>
                </c:pt>
                <c:pt idx="4">
                  <c:v>6.2</c:v>
                </c:pt>
              </c:numCache>
            </c:numRef>
          </c:val>
          <c:extLst>
            <c:ext xmlns:c16="http://schemas.microsoft.com/office/drawing/2014/chart" uri="{C3380CC4-5D6E-409C-BE32-E72D297353CC}">
              <c16:uniqueId val="{00000002-DF7F-47AD-895B-C9F9D8C8051F}"/>
            </c:ext>
          </c:extLst>
        </c:ser>
        <c:ser>
          <c:idx val="3"/>
          <c:order val="3"/>
          <c:tx>
            <c:strRef>
              <c:f>Sheet3!$E$9</c:f>
              <c:strCache>
                <c:ptCount val="1"/>
                <c:pt idx="0">
                  <c:v>MUSE</c:v>
                </c:pt>
              </c:strCache>
            </c:strRef>
          </c:tx>
          <c:spPr>
            <a:solidFill>
              <a:srgbClr val="00B050"/>
            </a:solidFill>
          </c:spPr>
          <c:invertIfNegative val="0"/>
          <c:cat>
            <c:strRef>
              <c:f>Sheet3!$A$10:$A$14</c:f>
              <c:strCache>
                <c:ptCount val="5"/>
                <c:pt idx="0">
                  <c:v>flex</c:v>
                </c:pt>
                <c:pt idx="1">
                  <c:v>grep</c:v>
                </c:pt>
                <c:pt idx="2">
                  <c:v>gzip</c:v>
                </c:pt>
                <c:pt idx="3">
                  <c:v>sed</c:v>
                </c:pt>
                <c:pt idx="4">
                  <c:v>space</c:v>
                </c:pt>
              </c:strCache>
            </c:strRef>
          </c:cat>
          <c:val>
            <c:numRef>
              <c:f>Sheet3!$E$10:$E$14</c:f>
              <c:numCache>
                <c:formatCode>General</c:formatCode>
                <c:ptCount val="5"/>
                <c:pt idx="0">
                  <c:v>4.38</c:v>
                </c:pt>
                <c:pt idx="1">
                  <c:v>0.91</c:v>
                </c:pt>
                <c:pt idx="2">
                  <c:v>0.84</c:v>
                </c:pt>
                <c:pt idx="3">
                  <c:v>0.45</c:v>
                </c:pt>
                <c:pt idx="4">
                  <c:v>1.67</c:v>
                </c:pt>
              </c:numCache>
            </c:numRef>
          </c:val>
          <c:extLst>
            <c:ext xmlns:c16="http://schemas.microsoft.com/office/drawing/2014/chart" uri="{C3380CC4-5D6E-409C-BE32-E72D297353CC}">
              <c16:uniqueId val="{00000003-DF7F-47AD-895B-C9F9D8C8051F}"/>
            </c:ext>
          </c:extLst>
        </c:ser>
        <c:dLbls>
          <c:showLegendKey val="0"/>
          <c:showVal val="0"/>
          <c:showCatName val="0"/>
          <c:showSerName val="0"/>
          <c:showPercent val="0"/>
          <c:showBubbleSize val="0"/>
        </c:dLbls>
        <c:gapWidth val="150"/>
        <c:axId val="421960848"/>
        <c:axId val="421955408"/>
      </c:barChart>
      <c:catAx>
        <c:axId val="421960848"/>
        <c:scaling>
          <c:orientation val="minMax"/>
        </c:scaling>
        <c:delete val="0"/>
        <c:axPos val="b"/>
        <c:title>
          <c:tx>
            <c:rich>
              <a:bodyPr/>
              <a:lstStyle/>
              <a:p>
                <a:pPr>
                  <a:defRPr b="1"/>
                </a:pPr>
                <a:r>
                  <a:rPr lang="en-US" b="1" dirty="0"/>
                  <a:t>Target program </a:t>
                </a:r>
                <a:r>
                  <a:rPr lang="en-US" b="1" baseline="0" dirty="0"/>
                  <a:t> (1</a:t>
                </a:r>
                <a:r>
                  <a:rPr lang="en-US" b="1" dirty="0"/>
                  <a:t>0,554.2 LOC, on average) </a:t>
                </a:r>
                <a:endParaRPr lang="ko-KR" b="1" dirty="0"/>
              </a:p>
            </c:rich>
          </c:tx>
          <c:layout>
            <c:manualLayout>
              <c:xMode val="edge"/>
              <c:yMode val="edge"/>
              <c:x val="0.29923639745689301"/>
              <c:y val="0.85064898226438201"/>
            </c:manualLayout>
          </c:layout>
          <c:overlay val="0"/>
        </c:title>
        <c:numFmt formatCode="General" sourceLinked="0"/>
        <c:majorTickMark val="out"/>
        <c:minorTickMark val="none"/>
        <c:tickLblPos val="nextTo"/>
        <c:txPr>
          <a:bodyPr/>
          <a:lstStyle/>
          <a:p>
            <a:pPr>
              <a:defRPr b="1"/>
            </a:pPr>
            <a:endParaRPr lang="ko-KR"/>
          </a:p>
        </c:txPr>
        <c:crossAx val="421955408"/>
        <c:crosses val="autoZero"/>
        <c:auto val="1"/>
        <c:lblAlgn val="ctr"/>
        <c:lblOffset val="100"/>
        <c:noMultiLvlLbl val="0"/>
      </c:catAx>
      <c:valAx>
        <c:axId val="421955408"/>
        <c:scaling>
          <c:orientation val="minMax"/>
        </c:scaling>
        <c:delete val="0"/>
        <c:axPos val="l"/>
        <c:majorGridlines/>
        <c:title>
          <c:tx>
            <c:rich>
              <a:bodyPr rot="-5400000" vert="horz"/>
              <a:lstStyle/>
              <a:p>
                <a:pPr>
                  <a:defRPr sz="1600" b="1"/>
                </a:pPr>
                <a:r>
                  <a:rPr lang="en-US" sz="1600" b="1" baseline="0" dirty="0"/>
                  <a:t>Ranking of faulty stmt </a:t>
                </a:r>
                <a:br>
                  <a:rPr lang="en-US" sz="1600" b="1" baseline="0" dirty="0"/>
                </a:br>
                <a:r>
                  <a:rPr lang="en-US" sz="1600" b="1" baseline="0" dirty="0"/>
                  <a:t>among all executed </a:t>
                </a:r>
                <a:r>
                  <a:rPr lang="en-US" sz="1600" b="1" baseline="0" dirty="0" err="1"/>
                  <a:t>stmts</a:t>
                </a:r>
                <a:r>
                  <a:rPr lang="en-US" sz="1600" b="1" baseline="0" dirty="0"/>
                  <a:t> (%)</a:t>
                </a:r>
                <a:endParaRPr lang="ko-KR" sz="1600" b="1" dirty="0"/>
              </a:p>
            </c:rich>
          </c:tx>
          <c:overlay val="0"/>
        </c:title>
        <c:numFmt formatCode="General\%" sourceLinked="0"/>
        <c:majorTickMark val="out"/>
        <c:minorTickMark val="none"/>
        <c:tickLblPos val="nextTo"/>
        <c:txPr>
          <a:bodyPr/>
          <a:lstStyle/>
          <a:p>
            <a:pPr>
              <a:defRPr>
                <a:latin typeface="Arial" panose="020B0604020202020204" pitchFamily="34" charset="0"/>
                <a:cs typeface="Arial" panose="020B0604020202020204" pitchFamily="34" charset="0"/>
              </a:defRPr>
            </a:pPr>
            <a:endParaRPr lang="ko-KR"/>
          </a:p>
        </c:txPr>
        <c:crossAx val="421960848"/>
        <c:crosses val="autoZero"/>
        <c:crossBetween val="between"/>
      </c:valAx>
    </c:plotArea>
    <c:legend>
      <c:legendPos val="r"/>
      <c:layout>
        <c:manualLayout>
          <c:xMode val="edge"/>
          <c:yMode val="edge"/>
          <c:x val="0.737975043046599"/>
          <c:y val="8.3089437160935198E-2"/>
          <c:w val="0.206775170442834"/>
          <c:h val="0.305677437692075"/>
        </c:manualLayout>
      </c:layout>
      <c:overlay val="0"/>
      <c:spPr>
        <a:solidFill>
          <a:schemeClr val="bg1"/>
        </a:solidFill>
        <a:ln>
          <a:solidFill>
            <a:schemeClr val="tx1"/>
          </a:solidFill>
        </a:ln>
      </c:spPr>
    </c:legend>
    <c:plotVisOnly val="1"/>
    <c:dispBlanksAs val="gap"/>
    <c:showDLblsOverMax val="0"/>
  </c:chart>
  <c:txPr>
    <a:bodyPr/>
    <a:lstStyle/>
    <a:p>
      <a:pPr>
        <a:defRPr sz="1600">
          <a:latin typeface="Arial" panose="020B0604020202020204" pitchFamily="34" charset="0"/>
          <a:cs typeface="Arial" panose="020B0604020202020204" pitchFamily="34" charset="0"/>
        </a:defRPr>
      </a:pPr>
      <a:endParaRPr lang="ko-K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5427"/>
          </a:xfrm>
          <a:prstGeom prst="rect">
            <a:avLst/>
          </a:prstGeom>
        </p:spPr>
        <p:txBody>
          <a:bodyPr vert="horz" lIns="91440" tIns="45720" rIns="91440" bIns="45720" rtlCol="0"/>
          <a:lstStyle>
            <a:lvl1pPr algn="r">
              <a:defRPr sz="1200"/>
            </a:lvl1pPr>
          </a:lstStyle>
          <a:p>
            <a:fld id="{89160257-B46A-4860-A412-8CC8CD813DFB}" type="datetimeFigureOut">
              <a:rPr lang="ko-KR" altLang="en-US" smtClean="0"/>
              <a:t>2016-12-22</a:t>
            </a:fld>
            <a:endParaRPr lang="ko-KR" altLang="en-US"/>
          </a:p>
        </p:txBody>
      </p:sp>
      <p:sp>
        <p:nvSpPr>
          <p:cNvPr id="4" name="슬라이드 이미지 개체 틀 3"/>
          <p:cNvSpPr>
            <a:spLocks noGrp="1" noRot="1" noChangeAspect="1"/>
          </p:cNvSpPr>
          <p:nvPr>
            <p:ph type="sldImg" idx="2"/>
          </p:nvPr>
        </p:nvSpPr>
        <p:spPr>
          <a:xfrm>
            <a:off x="1176338" y="1233488"/>
            <a:ext cx="4445000" cy="33337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378824"/>
            <a:ext cx="2945659" cy="495426"/>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378824"/>
            <a:ext cx="2945659" cy="495426"/>
          </a:xfrm>
          <a:prstGeom prst="rect">
            <a:avLst/>
          </a:prstGeom>
        </p:spPr>
        <p:txBody>
          <a:bodyPr vert="horz" lIns="91440" tIns="45720" rIns="91440" bIns="45720" rtlCol="0" anchor="b"/>
          <a:lstStyle>
            <a:lvl1pPr algn="r">
              <a:defRPr sz="1200"/>
            </a:lvl1pPr>
          </a:lstStyle>
          <a:p>
            <a:fld id="{94C928EB-1FC6-4253-B5CC-A9C0C71CD2F7}" type="slidenum">
              <a:rPr lang="ko-KR" altLang="en-US" smtClean="0"/>
              <a:t>‹#›</a:t>
            </a:fld>
            <a:endParaRPr lang="ko-KR" altLang="en-US"/>
          </a:p>
        </p:txBody>
      </p:sp>
    </p:spTree>
    <p:extLst>
      <p:ext uri="{BB962C8B-B14F-4D97-AF65-F5344CB8AC3E}">
        <p14:creationId xmlns:p14="http://schemas.microsoft.com/office/powerpoint/2010/main" val="36229853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79450" y="115888"/>
            <a:ext cx="5438775" cy="4078287"/>
          </a:xfrm>
        </p:spPr>
      </p:sp>
      <p:sp>
        <p:nvSpPr>
          <p:cNvPr id="3" name="슬라이드 노트 개체 틀 2"/>
          <p:cNvSpPr>
            <a:spLocks noGrp="1"/>
          </p:cNvSpPr>
          <p:nvPr>
            <p:ph type="body" idx="1"/>
          </p:nvPr>
        </p:nvSpPr>
        <p:spPr>
          <a:xfrm>
            <a:off x="679768" y="4379496"/>
            <a:ext cx="5438140" cy="5101388"/>
          </a:xfrm>
        </p:spPr>
        <p:txBody>
          <a:bodyPr/>
          <a:lstStyle/>
          <a:p>
            <a:pPr marL="171450" indent="-171450" latinLnBrk="1">
              <a:buFont typeface="Arial" panose="020B0604020202020204" pitchFamily="34" charset="0"/>
              <a:buChar char="•"/>
            </a:pPr>
            <a:r>
              <a:rPr lang="en-US" altLang="ko-KR" sz="1200" kern="1200" dirty="0">
                <a:solidFill>
                  <a:schemeClr val="tx1"/>
                </a:solidFill>
                <a:effectLst/>
                <a:latin typeface="+mn-lt"/>
                <a:ea typeface="+mn-ea"/>
                <a:cs typeface="+mn-cs"/>
              </a:rPr>
              <a:t>I</a:t>
            </a:r>
            <a:r>
              <a:rPr lang="en-US" altLang="ko-KR" sz="1200" b="1" kern="1200" dirty="0">
                <a:solidFill>
                  <a:schemeClr val="tx1"/>
                </a:solidFill>
                <a:effectLst/>
                <a:latin typeface="+mn-lt"/>
                <a:ea typeface="+mn-ea"/>
                <a:cs typeface="+mn-cs"/>
              </a:rPr>
              <a:t> started to work in </a:t>
            </a:r>
            <a:r>
              <a:rPr lang="en-US" altLang="ko-KR" sz="1200" b="1" kern="1200" dirty="0" err="1">
                <a:solidFill>
                  <a:schemeClr val="tx1"/>
                </a:solidFill>
                <a:effectLst/>
                <a:latin typeface="+mn-lt"/>
                <a:ea typeface="+mn-ea"/>
                <a:cs typeface="+mn-cs"/>
              </a:rPr>
              <a:t>Handong</a:t>
            </a:r>
            <a:r>
              <a:rPr lang="en-US" altLang="ko-KR" sz="1200" b="1" kern="1200" dirty="0">
                <a:solidFill>
                  <a:schemeClr val="tx1"/>
                </a:solidFill>
                <a:effectLst/>
                <a:latin typeface="+mn-lt"/>
                <a:ea typeface="+mn-ea"/>
                <a:cs typeface="+mn-cs"/>
              </a:rPr>
              <a:t> University </a:t>
            </a:r>
            <a:r>
              <a:rPr lang="en-US" altLang="ko-KR" sz="1200" kern="1200" dirty="0">
                <a:solidFill>
                  <a:schemeClr val="tx1"/>
                </a:solidFill>
                <a:effectLst/>
                <a:latin typeface="+mn-lt"/>
                <a:ea typeface="+mn-ea"/>
                <a:cs typeface="+mn-cs"/>
              </a:rPr>
              <a:t>from last spring semester. </a:t>
            </a:r>
          </a:p>
          <a:p>
            <a:pPr marL="171450" indent="-171450" latinLnBrk="1">
              <a:buFont typeface="Arial" panose="020B0604020202020204" pitchFamily="34" charset="0"/>
              <a:buChar char="•"/>
            </a:pPr>
            <a:r>
              <a:rPr lang="en-US" altLang="ko-KR" sz="1200" kern="1200" dirty="0">
                <a:solidFill>
                  <a:schemeClr val="tx1"/>
                </a:solidFill>
                <a:effectLst/>
                <a:latin typeface="+mn-lt"/>
                <a:ea typeface="+mn-ea"/>
                <a:cs typeface="+mn-cs"/>
              </a:rPr>
              <a:t>I am really excited that I have this chance to present my current work to this research community in this same city that I am living in. Thank you for having me here today.</a:t>
            </a:r>
          </a:p>
          <a:p>
            <a:pPr marL="171450" indent="-171450" latinLnBrk="1">
              <a:buFont typeface="Arial" panose="020B0604020202020204" pitchFamily="34" charset="0"/>
              <a:buChar char="•"/>
            </a:pPr>
            <a:r>
              <a:rPr lang="en-US" altLang="ko-KR" sz="1200" kern="1200" dirty="0" err="1">
                <a:solidFill>
                  <a:schemeClr val="tx1"/>
                </a:solidFill>
                <a:effectLst/>
                <a:latin typeface="+mn-lt"/>
                <a:ea typeface="+mn-ea"/>
                <a:cs typeface="+mn-cs"/>
              </a:rPr>
              <a:t>Handong</a:t>
            </a:r>
            <a:r>
              <a:rPr lang="en-US" altLang="ko-KR" sz="1200" kern="1200" dirty="0">
                <a:solidFill>
                  <a:schemeClr val="tx1"/>
                </a:solidFill>
                <a:effectLst/>
                <a:latin typeface="+mn-lt"/>
                <a:ea typeface="+mn-ea"/>
                <a:cs typeface="+mn-cs"/>
              </a:rPr>
              <a:t> has been an undergrad-centered, teaching-oriented school. Recently we try to </a:t>
            </a:r>
            <a:r>
              <a:rPr lang="en-US" altLang="ko-KR" sz="1200" b="1" kern="1200" dirty="0">
                <a:solidFill>
                  <a:schemeClr val="tx1"/>
                </a:solidFill>
                <a:effectLst/>
                <a:latin typeface="+mn-lt"/>
                <a:ea typeface="+mn-ea"/>
                <a:cs typeface="+mn-cs"/>
              </a:rPr>
              <a:t>enhance</a:t>
            </a:r>
            <a:r>
              <a:rPr lang="en-US" altLang="ko-KR" sz="1200" kern="1200" dirty="0">
                <a:solidFill>
                  <a:schemeClr val="tx1"/>
                </a:solidFill>
                <a:effectLst/>
                <a:latin typeface="+mn-lt"/>
                <a:ea typeface="+mn-ea"/>
                <a:cs typeface="+mn-cs"/>
              </a:rPr>
              <a:t> research aspects of our school more and more for better education. So we try to bring competitive researchers to our faculty. Still, it is not a usual thing for me to meet many researchers in the same computer science field at the same place and time. So I am really glad to have this opportunity.</a:t>
            </a:r>
          </a:p>
          <a:p>
            <a:pPr marL="171450" indent="-171450" latinLnBrk="1">
              <a:buFont typeface="Arial" panose="020B0604020202020204" pitchFamily="34" charset="0"/>
              <a:buChar char="•"/>
            </a:pPr>
            <a:endParaRPr lang="en-US" altLang="ko-KR" sz="1200" kern="1200" dirty="0">
              <a:solidFill>
                <a:schemeClr val="tx1"/>
              </a:solidFill>
              <a:effectLst/>
              <a:latin typeface="+mn-lt"/>
              <a:ea typeface="+mn-ea"/>
              <a:cs typeface="+mn-cs"/>
            </a:endParaRPr>
          </a:p>
          <a:p>
            <a:pPr marL="171450" indent="-171450" latinLnBrk="1">
              <a:buFont typeface="Arial" panose="020B0604020202020204" pitchFamily="34" charset="0"/>
              <a:buChar char="•"/>
            </a:pPr>
            <a:endParaRPr lang="en-US" altLang="ko-KR" sz="1200" kern="1200" dirty="0">
              <a:solidFill>
                <a:schemeClr val="tx1"/>
              </a:solidFill>
              <a:effectLst/>
              <a:latin typeface="+mn-lt"/>
              <a:ea typeface="+mn-ea"/>
              <a:cs typeface="+mn-cs"/>
            </a:endParaRPr>
          </a:p>
          <a:p>
            <a:pPr marL="171450" indent="-171450" latinLnBrk="1">
              <a:buFont typeface="Arial" panose="020B0604020202020204" pitchFamily="34" charset="0"/>
              <a:buChar char="•"/>
            </a:pPr>
            <a:r>
              <a:rPr lang="en-US" altLang="ko-KR" sz="1200" kern="1200" dirty="0">
                <a:solidFill>
                  <a:schemeClr val="tx1"/>
                </a:solidFill>
                <a:effectLst/>
                <a:latin typeface="+mn-lt"/>
                <a:ea typeface="+mn-ea"/>
                <a:cs typeface="+mn-cs"/>
              </a:rPr>
              <a:t>What was that? I bet, for most of you, the nightmare </a:t>
            </a:r>
            <a:r>
              <a:rPr lang="en-US" altLang="ko-KR" sz="1200" b="1" kern="1200" dirty="0">
                <a:solidFill>
                  <a:schemeClr val="tx1"/>
                </a:solidFill>
                <a:effectLst/>
                <a:latin typeface="+mn-lt"/>
                <a:ea typeface="+mn-ea"/>
                <a:cs typeface="+mn-cs"/>
              </a:rPr>
              <a:t>was not on coding, but on debugging</a:t>
            </a:r>
            <a:r>
              <a:rPr lang="en-US" altLang="ko-KR" sz="1200" kern="1200" dirty="0">
                <a:solidFill>
                  <a:schemeClr val="tx1"/>
                </a:solidFill>
                <a:effectLst/>
                <a:latin typeface="+mn-lt"/>
                <a:ea typeface="+mn-ea"/>
                <a:cs typeface="+mn-cs"/>
              </a:rPr>
              <a:t>, especially you put a bunch of time for finding a very subtle programming mistake in a time attack situation. </a:t>
            </a:r>
          </a:p>
          <a:p>
            <a:pPr marL="171450" indent="-171450" latinLnBrk="1">
              <a:buFont typeface="Arial" panose="020B0604020202020204" pitchFamily="34" charset="0"/>
              <a:buChar char="•"/>
            </a:pPr>
            <a:endParaRPr lang="en-US" altLang="ko-KR" sz="1200" kern="1200" dirty="0">
              <a:solidFill>
                <a:schemeClr val="tx1"/>
              </a:solidFill>
              <a:effectLst/>
              <a:latin typeface="+mn-lt"/>
              <a:ea typeface="+mn-ea"/>
              <a:cs typeface="+mn-cs"/>
            </a:endParaRPr>
          </a:p>
          <a:p>
            <a:pPr marL="171450" indent="-171450" latinLnBrk="1">
              <a:buFont typeface="Arial" panose="020B0604020202020204" pitchFamily="34" charset="0"/>
              <a:buChar char="•"/>
            </a:pPr>
            <a:r>
              <a:rPr lang="en-US" altLang="ko-KR" sz="1200" kern="1200" dirty="0">
                <a:solidFill>
                  <a:schemeClr val="tx1"/>
                </a:solidFill>
                <a:effectLst/>
                <a:latin typeface="+mn-lt"/>
                <a:ea typeface="+mn-ea"/>
                <a:cs typeface="+mn-cs"/>
              </a:rPr>
              <a:t>For example, paper deadline.</a:t>
            </a:r>
          </a:p>
          <a:p>
            <a:pPr marL="171450" indent="-171450" latinLnBrk="1">
              <a:buFont typeface="Arial" panose="020B0604020202020204" pitchFamily="34" charset="0"/>
              <a:buChar char="•"/>
            </a:pPr>
            <a:endParaRPr lang="en-US" altLang="ko-KR" sz="1200" kern="1200" dirty="0">
              <a:solidFill>
                <a:schemeClr val="tx1"/>
              </a:solidFill>
              <a:effectLst/>
              <a:latin typeface="+mn-lt"/>
              <a:ea typeface="+mn-ea"/>
              <a:cs typeface="+mn-cs"/>
            </a:endParaRPr>
          </a:p>
          <a:p>
            <a:pPr marL="171450" indent="-171450" latinLnBrk="1">
              <a:buFont typeface="Arial" panose="020B0604020202020204" pitchFamily="34" charset="0"/>
              <a:buChar char="•"/>
            </a:pPr>
            <a:r>
              <a:rPr lang="en-US" altLang="ko-KR" sz="1200" kern="1200" dirty="0">
                <a:solidFill>
                  <a:schemeClr val="tx1"/>
                </a:solidFill>
                <a:effectLst/>
                <a:latin typeface="+mn-lt"/>
                <a:ea typeface="+mn-ea"/>
                <a:cs typeface="+mn-cs"/>
              </a:rPr>
              <a:t>Why is debugging a nightmare? Let</a:t>
            </a:r>
            <a:r>
              <a:rPr lang="en-US" altLang="ko-KR" sz="1200" kern="1200" baseline="0" dirty="0">
                <a:solidFill>
                  <a:schemeClr val="tx1"/>
                </a:solidFill>
                <a:effectLst/>
                <a:latin typeface="+mn-lt"/>
                <a:ea typeface="+mn-ea"/>
                <a:cs typeface="+mn-cs"/>
              </a:rPr>
              <a:t> me rephrase this question. How do you debug your buggy program?</a:t>
            </a:r>
            <a:endParaRPr lang="en-US" altLang="ko-KR" sz="1200" kern="1200" dirty="0">
              <a:solidFill>
                <a:schemeClr val="tx1"/>
              </a:solidFill>
              <a:effectLst/>
              <a:latin typeface="+mn-lt"/>
              <a:ea typeface="+mn-ea"/>
              <a:cs typeface="+mn-cs"/>
            </a:endParaRPr>
          </a:p>
          <a:p>
            <a:pPr marL="171450" indent="-171450" latinLnBrk="1">
              <a:buFont typeface="Arial" panose="020B0604020202020204" pitchFamily="34" charset="0"/>
              <a:buChar char="•"/>
            </a:pPr>
            <a:endParaRPr lang="en-US" altLang="ko-KR" sz="1200" kern="1200" dirty="0">
              <a:solidFill>
                <a:schemeClr val="tx1"/>
              </a:solidFill>
              <a:effectLst/>
              <a:latin typeface="+mn-lt"/>
              <a:ea typeface="+mn-ea"/>
              <a:cs typeface="+mn-cs"/>
            </a:endParaRPr>
          </a:p>
          <a:p>
            <a:pPr marL="171450" indent="-171450" latinLnBrk="1">
              <a:buFont typeface="Arial" panose="020B0604020202020204" pitchFamily="34" charset="0"/>
              <a:buChar char="•"/>
            </a:pPr>
            <a:endParaRPr lang="ko-KR" altLang="ko-KR" sz="1200" kern="1200" dirty="0">
              <a:solidFill>
                <a:schemeClr val="tx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1</a:t>
            </a:fld>
            <a:endParaRPr lang="ko-KR" altLang="en-US"/>
          </a:p>
        </p:txBody>
      </p:sp>
    </p:spTree>
    <p:extLst>
      <p:ext uri="{BB962C8B-B14F-4D97-AF65-F5344CB8AC3E}">
        <p14:creationId xmlns:p14="http://schemas.microsoft.com/office/powerpoint/2010/main" val="358776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Today, developers </a:t>
            </a:r>
            <a:r>
              <a:rPr lang="en-US" altLang="ko-KR" b="1" dirty="0"/>
              <a:t>tend</a:t>
            </a:r>
            <a:r>
              <a:rPr lang="en-US" altLang="ko-KR" b="1" baseline="0" dirty="0"/>
              <a:t> to use</a:t>
            </a:r>
            <a:r>
              <a:rPr lang="en-US" altLang="ko-KR" baseline="0" dirty="0"/>
              <a:t> multiple languages in one project </a:t>
            </a:r>
            <a:r>
              <a:rPr lang="en-US" altLang="ko-KR" b="1" u="none" baseline="0" dirty="0"/>
              <a:t>and constructs </a:t>
            </a:r>
            <a:r>
              <a:rPr lang="en-US" altLang="ko-KR" b="1" baseline="0" dirty="0"/>
              <a:t>multilingual programs</a:t>
            </a:r>
            <a:r>
              <a:rPr lang="en-US" altLang="ko-KR" baseline="0" dirty="0"/>
              <a:t>.</a:t>
            </a:r>
          </a:p>
          <a:p>
            <a:endParaRPr lang="en-US" altLang="ko-KR" baseline="0" dirty="0"/>
          </a:p>
          <a:p>
            <a:r>
              <a:rPr lang="en-US" altLang="ko-KR" baseline="0" dirty="0"/>
              <a:t>They use multiple languages at the same time in order to </a:t>
            </a:r>
            <a:r>
              <a:rPr lang="en-US" altLang="ko-KR" b="1" baseline="0" dirty="0"/>
              <a:t>reuse</a:t>
            </a:r>
            <a:r>
              <a:rPr lang="en-US" altLang="ko-KR" baseline="0" dirty="0"/>
              <a:t> legacy code and also to</a:t>
            </a:r>
            <a:r>
              <a:rPr lang="en-US" altLang="ko-KR" b="1" baseline="0" dirty="0"/>
              <a:t> take advantages </a:t>
            </a:r>
            <a:r>
              <a:rPr lang="en-US" altLang="ko-KR" baseline="0" dirty="0"/>
              <a:t>of different languages at the same project.</a:t>
            </a:r>
          </a:p>
          <a:p>
            <a:endParaRPr lang="en-US" altLang="ko-KR" baseline="0" dirty="0"/>
          </a:p>
          <a:p>
            <a:r>
              <a:rPr lang="en-US" altLang="ko-KR" baseline="0" dirty="0"/>
              <a:t>According to a recent survey, more than 60% of open-source projects contain multilingual programs like Java and C and Python and C and the number is increasing.</a:t>
            </a:r>
          </a:p>
          <a:p>
            <a:endParaRPr lang="en-US" altLang="ko-KR" baseline="0" dirty="0"/>
          </a:p>
          <a:p>
            <a:r>
              <a:rPr lang="en-US" altLang="ko-KR" baseline="0" dirty="0"/>
              <a:t>A </a:t>
            </a:r>
            <a:r>
              <a:rPr lang="en-US" altLang="ko-KR" baseline="0" dirty="0" err="1"/>
              <a:t>multlingual</a:t>
            </a:r>
            <a:r>
              <a:rPr lang="en-US" altLang="ko-KR" baseline="0" dirty="0"/>
              <a:t> program is structured as a set of code fragments</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21</a:t>
            </a:fld>
            <a:endParaRPr lang="ko-KR" altLang="en-US"/>
          </a:p>
        </p:txBody>
      </p:sp>
    </p:spTree>
    <p:extLst>
      <p:ext uri="{BB962C8B-B14F-4D97-AF65-F5344CB8AC3E}">
        <p14:creationId xmlns:p14="http://schemas.microsoft.com/office/powerpoint/2010/main" val="1190291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a:t>**native code** and **JNI functions**</a:t>
            </a:r>
          </a:p>
          <a:p>
            <a:endParaRPr lang="en-US" altLang="ko-KR" baseline="0" dirty="0"/>
          </a:p>
          <a:p>
            <a:r>
              <a:rPr lang="en-US" altLang="ko-KR" baseline="0" dirty="0"/>
              <a:t>These JNI functions should be invoked with correct parameters and in correct sequence and context.</a:t>
            </a:r>
          </a:p>
          <a:p>
            <a:endParaRPr lang="en-US" altLang="ko-KR" dirty="0"/>
          </a:p>
          <a:p>
            <a:r>
              <a:rPr lang="en-US" altLang="ko-KR" dirty="0"/>
              <a:t>There are many rules</a:t>
            </a:r>
            <a:r>
              <a:rPr lang="en-US" altLang="ko-KR" baseline="0" dirty="0"/>
              <a:t> and constrains over these JNI function usages. According to the Java specification, there are more than 100 rules for interfacing Java and C.</a:t>
            </a:r>
            <a:endParaRPr lang="ko-KR" altLang="en-US" dirty="0"/>
          </a:p>
          <a:p>
            <a:endParaRPr lang="en-US" altLang="ko-KR" baseline="0" dirty="0"/>
          </a:p>
          <a:p>
            <a:r>
              <a:rPr lang="en-US" altLang="ko-KR" baseline="0" dirty="0"/>
              <a:t>======</a:t>
            </a:r>
          </a:p>
          <a:p>
            <a:endParaRPr lang="en-US" altLang="ko-KR" baseline="0" dirty="0"/>
          </a:p>
          <a:p>
            <a:r>
              <a:rPr lang="en-US" altLang="ko-KR" baseline="0" dirty="0"/>
              <a:t>This kind of a multilingual program may have a multilingual bug if any interface rule is violated or unintended </a:t>
            </a:r>
            <a:r>
              <a:rPr lang="en-US" altLang="ko-KR" baseline="0" dirty="0" err="1"/>
              <a:t>interacition</a:t>
            </a:r>
            <a:r>
              <a:rPr lang="en-US" altLang="ko-KR" baseline="0" dirty="0"/>
              <a:t> occurs across language boundaries.</a:t>
            </a:r>
          </a:p>
          <a:p>
            <a:endParaRPr lang="en-US" altLang="ko-KR" baseline="0" dirty="0"/>
          </a:p>
          <a:p>
            <a:r>
              <a:rPr lang="en-US" altLang="ko-KR" baseline="0" dirty="0"/>
              <a:t>Debugging a multilingual bug is very tedious for developer, </a:t>
            </a:r>
            <a:r>
              <a:rPr lang="en-US" altLang="ko-KR" b="1" baseline="0" dirty="0"/>
              <a:t>especially the program is large.</a:t>
            </a:r>
            <a:endParaRPr lang="en-US" altLang="ko-KR"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22</a:t>
            </a:fld>
            <a:endParaRPr lang="ko-KR" altLang="en-US"/>
          </a:p>
        </p:txBody>
      </p:sp>
    </p:spTree>
    <p:extLst>
      <p:ext uri="{BB962C8B-B14F-4D97-AF65-F5344CB8AC3E}">
        <p14:creationId xmlns:p14="http://schemas.microsoft.com/office/powerpoint/2010/main" val="2067335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00000"/>
              </a:lnSpc>
            </a:pPr>
            <a:r>
              <a:rPr lang="en-US" altLang="ko-KR" dirty="0"/>
              <a:t>Debugging this multilingual bug is a tedious task for human developers</a:t>
            </a:r>
            <a:r>
              <a:rPr lang="en-US" altLang="ko-KR" baseline="0" dirty="0"/>
              <a:t>.</a:t>
            </a:r>
          </a:p>
          <a:p>
            <a:pPr>
              <a:lnSpc>
                <a:spcPct val="100000"/>
              </a:lnSpc>
            </a:pPr>
            <a:endParaRPr lang="en-US" altLang="ko-KR" baseline="0" dirty="0"/>
          </a:p>
          <a:p>
            <a:pPr>
              <a:lnSpc>
                <a:spcPct val="100000"/>
              </a:lnSpc>
            </a:pPr>
            <a:r>
              <a:rPr lang="en-US" altLang="ko-KR" baseline="0" dirty="0"/>
              <a:t>First of all, developers should follow long and complicated execution paths across language boundaries, while guessing the cause and effect chain.</a:t>
            </a:r>
          </a:p>
          <a:p>
            <a:pPr>
              <a:lnSpc>
                <a:spcPct val="100000"/>
              </a:lnSpc>
            </a:pPr>
            <a:endParaRPr lang="en-US" altLang="ko-KR" baseline="0" dirty="0"/>
          </a:p>
          <a:p>
            <a:pPr>
              <a:lnSpc>
                <a:spcPct val="100000"/>
              </a:lnSpc>
            </a:pPr>
            <a:r>
              <a:rPr lang="en-US" altLang="ko-KR" baseline="0" dirty="0"/>
              <a:t>There are several existing techniques for multilingual debugging, but they have limitations for locating the bug.</a:t>
            </a:r>
          </a:p>
          <a:p>
            <a:pPr>
              <a:lnSpc>
                <a:spcPct val="100000"/>
              </a:lnSpc>
            </a:pPr>
            <a:endParaRPr lang="en-US" altLang="ko-KR" baseline="0" dirty="0"/>
          </a:p>
          <a:p>
            <a:pPr>
              <a:lnSpc>
                <a:spcPct val="100000"/>
              </a:lnSpc>
            </a:pPr>
            <a:r>
              <a:rPr lang="en-US" altLang="ko-KR" baseline="0" dirty="0"/>
              <a:t>Second, multilingual programs have a lot of complicated, non-standard language features. It is not easy to extend the static or dynamic analyses for every time new feature comes. They can detect particular types of bugs, but not effective for </a:t>
            </a:r>
            <a:r>
              <a:rPr lang="en-US" altLang="ko-KR" baseline="0" dirty="0" err="1"/>
              <a:t>localizaing</a:t>
            </a:r>
            <a:r>
              <a:rPr lang="en-US" altLang="ko-KR" baseline="0" dirty="0"/>
              <a:t> general bugs.</a:t>
            </a:r>
          </a:p>
          <a:p>
            <a:pPr>
              <a:lnSpc>
                <a:spcPct val="100000"/>
              </a:lnSpc>
            </a:pPr>
            <a:endParaRPr lang="en-US" altLang="ko-KR" baseline="0" dirty="0"/>
          </a:p>
          <a:p>
            <a:pPr>
              <a:lnSpc>
                <a:spcPct val="100000"/>
              </a:lnSpc>
            </a:pPr>
            <a:r>
              <a:rPr lang="en-US" altLang="ko-KR" baseline="0" dirty="0"/>
              <a:t>Third, if the project is large-scale real-world project, there may not be a sufficient number of test. The information given for the analysis is far limited.</a:t>
            </a:r>
          </a:p>
          <a:p>
            <a:pPr>
              <a:lnSpc>
                <a:spcPct val="100000"/>
              </a:lnSpc>
            </a:pPr>
            <a:endParaRPr lang="en-US" altLang="ko-KR" baseline="0" dirty="0"/>
          </a:p>
          <a:p>
            <a:r>
              <a:rPr lang="en-US" altLang="ko-KR" dirty="0"/>
              <a:t>====</a:t>
            </a:r>
          </a:p>
          <a:p>
            <a:r>
              <a:rPr lang="en-US" altLang="ko-KR" b="1" dirty="0"/>
              <a:t>Against</a:t>
            </a:r>
            <a:r>
              <a:rPr lang="en-US" altLang="ko-KR" b="1" baseline="0" dirty="0"/>
              <a:t> these difficulties, </a:t>
            </a:r>
            <a:endParaRPr lang="en-US" altLang="ko-KR" b="1" dirty="0"/>
          </a:p>
          <a:p>
            <a:r>
              <a:rPr lang="en-US" altLang="ko-KR" dirty="0"/>
              <a:t>We</a:t>
            </a:r>
            <a:r>
              <a:rPr lang="en-US" altLang="ko-KR" baseline="0" dirty="0"/>
              <a:t> believe that this Mutation Based Fault Localization approach can be an </a:t>
            </a:r>
            <a:r>
              <a:rPr lang="en-US" altLang="ko-KR" b="1" baseline="0" dirty="0"/>
              <a:t>effective solution</a:t>
            </a:r>
            <a:r>
              <a:rPr lang="en-US" altLang="ko-KR" baseline="0" dirty="0"/>
              <a:t> for debugging multilingual programs.</a:t>
            </a:r>
            <a:endParaRPr lang="ko-KR" altLang="en-US" dirty="0"/>
          </a:p>
          <a:p>
            <a:pPr>
              <a:lnSpc>
                <a:spcPct val="100000"/>
              </a:lnSpc>
            </a:pPr>
            <a:endParaRPr lang="en-US" altLang="ko-KR"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23</a:t>
            </a:fld>
            <a:endParaRPr lang="ko-KR" altLang="en-US"/>
          </a:p>
        </p:txBody>
      </p:sp>
    </p:spTree>
    <p:extLst>
      <p:ext uri="{BB962C8B-B14F-4D97-AF65-F5344CB8AC3E}">
        <p14:creationId xmlns:p14="http://schemas.microsoft.com/office/powerpoint/2010/main" val="2672143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marR="0" indent="-228600" algn="l" defTabSz="914400" rtl="0" eaLnBrk="1" fontAlgn="auto" latinLnBrk="1" hangingPunct="1">
              <a:lnSpc>
                <a:spcPct val="100000"/>
              </a:lnSpc>
              <a:spcBef>
                <a:spcPts val="0"/>
              </a:spcBef>
              <a:spcAft>
                <a:spcPts val="0"/>
              </a:spcAft>
              <a:buClrTx/>
              <a:buSzTx/>
              <a:buFontTx/>
              <a:buAutoNum type="arabicPeriod"/>
              <a:tabLst/>
              <a:defRPr/>
            </a:pPr>
            <a:r>
              <a:rPr lang="en-US" altLang="ko-KR" dirty="0"/>
              <a:t>MBFL </a:t>
            </a:r>
            <a:r>
              <a:rPr lang="en-US" altLang="ko-KR" baseline="0" dirty="0"/>
              <a:t>can effective analyze </a:t>
            </a:r>
            <a:r>
              <a:rPr lang="en-US" altLang="ko-KR" b="1" baseline="0" dirty="0"/>
              <a:t>various subtle language features</a:t>
            </a:r>
            <a:r>
              <a:rPr lang="en-US" altLang="ko-KR" baseline="0" dirty="0"/>
              <a:t> which are common in multilingual programs because MBFL is based</a:t>
            </a:r>
            <a:r>
              <a:rPr lang="en-US" altLang="ko-KR" b="1" baseline="0" dirty="0"/>
              <a:t> on mutation testing instead of deep semantic analyses</a:t>
            </a:r>
            <a:endParaRPr lang="en-US" altLang="ko-KR" baseline="0" dirty="0"/>
          </a:p>
          <a:p>
            <a:pPr marL="228600" marR="0" indent="-228600" algn="l" defTabSz="914400" rtl="0" eaLnBrk="1" fontAlgn="auto" latinLnBrk="1" hangingPunct="1">
              <a:lnSpc>
                <a:spcPct val="100000"/>
              </a:lnSpc>
              <a:spcBef>
                <a:spcPts val="0"/>
              </a:spcBef>
              <a:spcAft>
                <a:spcPts val="0"/>
              </a:spcAft>
              <a:buClrTx/>
              <a:buSzTx/>
              <a:buFontTx/>
              <a:buAutoNum type="arabicPeriod"/>
              <a:tabLst/>
              <a:defRPr/>
            </a:pPr>
            <a:endParaRPr lang="en-US" altLang="ko-KR" baseline="0" dirty="0"/>
          </a:p>
          <a:p>
            <a:r>
              <a:rPr lang="en-US" altLang="ko-KR" dirty="0"/>
              <a:t>2. MBFL</a:t>
            </a:r>
            <a:r>
              <a:rPr lang="en-US" altLang="ko-KR" baseline="0" dirty="0"/>
              <a:t> works effectively with a small number of test cases because mutation </a:t>
            </a:r>
            <a:r>
              <a:rPr lang="en-US" altLang="ko-KR" b="1" baseline="0" dirty="0"/>
              <a:t>multiplies</a:t>
            </a:r>
            <a:r>
              <a:rPr lang="en-US" altLang="ko-KR" baseline="0" dirty="0"/>
              <a:t> test executions of a target programs. </a:t>
            </a:r>
          </a:p>
          <a:p>
            <a:endParaRPr lang="en-US" altLang="ko-KR" baseline="0" dirty="0"/>
          </a:p>
          <a:p>
            <a:r>
              <a:rPr lang="en-US" altLang="ko-KR" baseline="0" dirty="0"/>
              <a:t>For example, there are only </a:t>
            </a:r>
            <a:r>
              <a:rPr lang="en-US" altLang="ko-KR" b="1" baseline="0" dirty="0"/>
              <a:t>ten</a:t>
            </a:r>
            <a:r>
              <a:rPr lang="en-US" altLang="ko-KR" baseline="0" dirty="0"/>
              <a:t> test cases for a target program, MBFL can generate a thousand mutants from its code automatically and generate 10 thousand test executions. </a:t>
            </a:r>
          </a:p>
          <a:p>
            <a:endParaRPr lang="en-US" altLang="ko-KR" baseline="0" dirty="0"/>
          </a:p>
          <a:p>
            <a:r>
              <a:rPr lang="en-US" altLang="ko-KR" baseline="0" dirty="0"/>
              <a:t>And these 10 thousand mutation testing runs can be as useful as thousand test cases for fault localization.</a:t>
            </a:r>
          </a:p>
          <a:p>
            <a:endParaRPr lang="en-US" altLang="ko-KR" baseline="0" dirty="0"/>
          </a:p>
          <a:p>
            <a:r>
              <a:rPr lang="en-US" altLang="ko-KR" baseline="0" dirty="0"/>
              <a:t>3. MBFL returns not only suspiciousness scores of statements, but also mutants related to the suspiciousness scores, which comprehends the characteristics of the bug. </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24</a:t>
            </a:fld>
            <a:endParaRPr lang="ko-KR" altLang="en-US"/>
          </a:p>
        </p:txBody>
      </p:sp>
    </p:spTree>
    <p:extLst>
      <p:ext uri="{BB962C8B-B14F-4D97-AF65-F5344CB8AC3E}">
        <p14:creationId xmlns:p14="http://schemas.microsoft.com/office/powerpoint/2010/main" val="2289149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language interface is mostly written</a:t>
            </a:r>
            <a:r>
              <a:rPr lang="en-US" altLang="ko-KR" baseline="0" dirty="0"/>
              <a:t> as API call, whose behaviors depending on specific parameter given to the API call. Thus, conventional mutation operators are not effective at generating meaningful mutants over these interface code. So, we developed special mutation operators that systematically alternate language API usages to examine their influences on target program behaviors.</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25</a:t>
            </a:fld>
            <a:endParaRPr lang="ko-KR" altLang="en-US"/>
          </a:p>
        </p:txBody>
      </p:sp>
    </p:spTree>
    <p:extLst>
      <p:ext uri="{BB962C8B-B14F-4D97-AF65-F5344CB8AC3E}">
        <p14:creationId xmlns:p14="http://schemas.microsoft.com/office/powerpoint/2010/main" val="118140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26</a:t>
            </a:fld>
            <a:endParaRPr lang="ko-KR" altLang="en-US"/>
          </a:p>
        </p:txBody>
      </p:sp>
    </p:spTree>
    <p:extLst>
      <p:ext uri="{BB962C8B-B14F-4D97-AF65-F5344CB8AC3E}">
        <p14:creationId xmlns:p14="http://schemas.microsoft.com/office/powerpoint/2010/main" val="194554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a:t>
            </a:r>
            <a:r>
              <a:rPr lang="en-US" altLang="ko-KR" baseline="0" dirty="0"/>
              <a:t> the six case studies</a:t>
            </a:r>
            <a:r>
              <a:rPr lang="en-US" altLang="ko-KR" dirty="0"/>
              <a:t>, we tried</a:t>
            </a:r>
            <a:r>
              <a:rPr lang="en-US" altLang="ko-KR" baseline="0" dirty="0"/>
              <a:t> make these studies as realistic as possible. </a:t>
            </a:r>
          </a:p>
          <a:p>
            <a:endParaRPr lang="en-US" altLang="ko-KR" dirty="0"/>
          </a:p>
          <a:p>
            <a:r>
              <a:rPr lang="en-US" altLang="ko-KR" dirty="0"/>
              <a:t>Basically, we obtained</a:t>
            </a:r>
            <a:r>
              <a:rPr lang="en-US" altLang="ko-KR" baseline="0" dirty="0"/>
              <a:t> the target code and test cases from the open-source project as they are.</a:t>
            </a:r>
          </a:p>
          <a:p>
            <a:endParaRPr lang="en-US" altLang="ko-KR" baseline="0" dirty="0"/>
          </a:p>
          <a:p>
            <a:r>
              <a:rPr lang="en-US" altLang="ko-KR" baseline="0" dirty="0"/>
              <a:t>We defined the buggy statements based on actual bug patches written by the developers.</a:t>
            </a:r>
          </a:p>
          <a:p>
            <a:endParaRPr lang="en-US" altLang="ko-KR" baseline="0" dirty="0"/>
          </a:p>
          <a:p>
            <a:r>
              <a:rPr lang="en-US" altLang="ko-KR" baseline="0" dirty="0"/>
              <a:t>And all these information are available online as we can find the URL in the paper.</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27</a:t>
            </a:fld>
            <a:endParaRPr lang="ko-KR" altLang="en-US"/>
          </a:p>
        </p:txBody>
      </p:sp>
    </p:spTree>
    <p:extLst>
      <p:ext uri="{BB962C8B-B14F-4D97-AF65-F5344CB8AC3E}">
        <p14:creationId xmlns:p14="http://schemas.microsoft.com/office/powerpoint/2010/main" val="1523218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Each number in a cell represents the </a:t>
            </a:r>
            <a:r>
              <a:rPr lang="en-US" altLang="ko-KR" b="1" dirty="0"/>
              <a:t>worst case ranking</a:t>
            </a:r>
            <a:r>
              <a:rPr lang="en-US" altLang="ko-KR" dirty="0"/>
              <a:t> of the buggy statement.</a:t>
            </a:r>
          </a:p>
          <a:p>
            <a:endParaRPr lang="en-US" altLang="ko-KR" dirty="0"/>
          </a:p>
          <a:p>
            <a:r>
              <a:rPr lang="en-US" altLang="ko-KR" dirty="0"/>
              <a:t>MUSEUM gives</a:t>
            </a:r>
            <a:r>
              <a:rPr lang="en-US" altLang="ko-KR" baseline="0" dirty="0"/>
              <a:t> highest suspiciousness score to the buggy statement, and successfully identifies the buggy statement.</a:t>
            </a:r>
          </a:p>
          <a:p>
            <a:endParaRPr lang="en-US" altLang="ko-KR" baseline="0" dirty="0"/>
          </a:p>
          <a:p>
            <a:r>
              <a:rPr lang="en-US" altLang="ko-KR" baseline="0" dirty="0"/>
              <a:t>SBFL: these rankings are around top-50% to top-90% which are not useful for debugging.</a:t>
            </a:r>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28</a:t>
            </a:fld>
            <a:endParaRPr lang="ko-KR" altLang="en-US"/>
          </a:p>
        </p:txBody>
      </p:sp>
    </p:spTree>
    <p:extLst>
      <p:ext uri="{BB962C8B-B14F-4D97-AF65-F5344CB8AC3E}">
        <p14:creationId xmlns:p14="http://schemas.microsoft.com/office/powerpoint/2010/main" val="3949635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a:t>
            </a:r>
            <a:r>
              <a:rPr lang="en-US" altLang="ko-KR" baseline="0" dirty="0"/>
              <a:t>bug crashes the system at function </a:t>
            </a:r>
            <a:r>
              <a:rPr lang="en-US" altLang="ko-KR" baseline="0" dirty="0" err="1"/>
              <a:t>Pango</a:t>
            </a:r>
            <a:r>
              <a:rPr lang="en-US" altLang="ko-KR" baseline="0" dirty="0"/>
              <a:t>-Layout-New as Null pointer deference occurs at Line 271.</a:t>
            </a:r>
          </a:p>
          <a:p>
            <a:endParaRPr lang="en-US" altLang="ko-KR" baseline="0" dirty="0"/>
          </a:p>
          <a:p>
            <a:r>
              <a:rPr lang="en-US" altLang="ko-KR" baseline="0" dirty="0"/>
              <a:t>The problem is that this Layout variable has the Null value if there exists an unhandled Java exception in Java level. </a:t>
            </a:r>
          </a:p>
          <a:p>
            <a:endParaRPr lang="en-US" altLang="ko-KR" baseline="0" dirty="0"/>
          </a:p>
          <a:p>
            <a:r>
              <a:rPr lang="en-US" altLang="ko-KR" baseline="0" dirty="0"/>
              <a:t>The reason is that there is </a:t>
            </a:r>
            <a:r>
              <a:rPr lang="en-US" altLang="ko-KR" b="1" baseline="0" dirty="0"/>
              <a:t>one particular function executed before </a:t>
            </a:r>
            <a:r>
              <a:rPr lang="en-US" altLang="ko-KR" b="1" baseline="0" dirty="0" err="1"/>
              <a:t>Pango</a:t>
            </a:r>
            <a:r>
              <a:rPr lang="en-US" altLang="ko-KR" b="1" baseline="0" dirty="0"/>
              <a:t>-Layout-New behaves unexpectedly when a pending exception exists</a:t>
            </a:r>
            <a:r>
              <a:rPr lang="en-US" altLang="ko-KR" baseline="0" dirty="0"/>
              <a:t>.</a:t>
            </a:r>
          </a:p>
          <a:p>
            <a:endParaRPr lang="en-US" altLang="ko-KR" baseline="0" dirty="0"/>
          </a:p>
          <a:p>
            <a:r>
              <a:rPr lang="en-US" altLang="ko-KR" baseline="0" dirty="0"/>
              <a:t>=====</a:t>
            </a:r>
          </a:p>
          <a:p>
            <a:endParaRPr lang="en-US" altLang="ko-KR" baseline="0" dirty="0"/>
          </a:p>
          <a:p>
            <a:r>
              <a:rPr lang="en-US" altLang="ko-KR" baseline="0" dirty="0"/>
              <a:t>We applied MUSEUM to this bug and check whether MUSEUM could identify the buggy statement or not.</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29</a:t>
            </a:fld>
            <a:endParaRPr lang="ko-KR" altLang="en-US"/>
          </a:p>
        </p:txBody>
      </p:sp>
    </p:spTree>
    <p:extLst>
      <p:ext uri="{BB962C8B-B14F-4D97-AF65-F5344CB8AC3E}">
        <p14:creationId xmlns:p14="http://schemas.microsoft.com/office/powerpoint/2010/main" val="758773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Generate 8 thousand</a:t>
            </a:r>
            <a:r>
              <a:rPr lang="en-US" altLang="ko-KR" baseline="0" dirty="0"/>
              <a:t> and 5 hundreds mutants in total.</a:t>
            </a:r>
          </a:p>
          <a:p>
            <a:endParaRPr lang="en-US" altLang="ko-KR" baseline="0" dirty="0"/>
          </a:p>
          <a:p>
            <a:r>
              <a:rPr lang="en-US" altLang="ko-KR" baseline="0" dirty="0"/>
              <a:t>Among them, 32 mutants change a failing test case into passing.</a:t>
            </a:r>
          </a:p>
          <a:p>
            <a:endParaRPr lang="en-US" altLang="ko-KR" baseline="0" dirty="0"/>
          </a:p>
          <a:p>
            <a:r>
              <a:rPr lang="en-US" altLang="ko-KR" baseline="0" dirty="0"/>
              <a:t>There are around 3 thousands cases where passing test cases become failing.</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30</a:t>
            </a:fld>
            <a:endParaRPr lang="ko-KR" altLang="en-US"/>
          </a:p>
        </p:txBody>
      </p:sp>
    </p:spTree>
    <p:extLst>
      <p:ext uri="{BB962C8B-B14F-4D97-AF65-F5344CB8AC3E}">
        <p14:creationId xmlns:p14="http://schemas.microsoft.com/office/powerpoint/2010/main" val="128763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b="1" dirty="0"/>
              <a:t>BLIND-SPOT</a:t>
            </a:r>
          </a:p>
          <a:p>
            <a:pPr marL="171450" indent="-171450">
              <a:buFont typeface="Arial" panose="020B0604020202020204" pitchFamily="34" charset="0"/>
              <a:buChar char="•"/>
            </a:pPr>
            <a:endParaRPr lang="en-US" altLang="ko-KR" dirty="0"/>
          </a:p>
          <a:p>
            <a:pPr marL="171450" indent="-171450" latinLnBrk="1">
              <a:buFont typeface="Arial" panose="020B0604020202020204" pitchFamily="34" charset="0"/>
              <a:buChar char="•"/>
            </a:pPr>
            <a:r>
              <a:rPr lang="en-US" altLang="ko-KR" sz="1200" kern="1200" dirty="0">
                <a:solidFill>
                  <a:schemeClr val="tx1"/>
                </a:solidFill>
                <a:effectLst/>
                <a:latin typeface="+mn-lt"/>
                <a:ea typeface="+mn-ea"/>
                <a:cs typeface="+mn-cs"/>
              </a:rPr>
              <a:t>which I will elaborate soon, but the essence is that debugging method we have to date is </a:t>
            </a:r>
            <a:r>
              <a:rPr lang="en-US" altLang="ko-KR" sz="1200" b="1" kern="1200" dirty="0">
                <a:solidFill>
                  <a:schemeClr val="tx1"/>
                </a:solidFill>
                <a:effectLst/>
                <a:latin typeface="+mn-lt"/>
                <a:ea typeface="+mn-ea"/>
                <a:cs typeface="+mn-cs"/>
              </a:rPr>
              <a:t>non-systematic</a:t>
            </a:r>
            <a:r>
              <a:rPr lang="en-US" altLang="ko-KR" sz="1200" kern="1200" dirty="0">
                <a:solidFill>
                  <a:schemeClr val="tx1"/>
                </a:solidFill>
                <a:effectLst/>
                <a:latin typeface="+mn-lt"/>
                <a:ea typeface="+mn-ea"/>
                <a:cs typeface="+mn-cs"/>
              </a:rPr>
              <a:t>, </a:t>
            </a:r>
            <a:r>
              <a:rPr lang="en-US" altLang="ko-KR" sz="1200" b="1" kern="1200" dirty="0">
                <a:solidFill>
                  <a:schemeClr val="tx1"/>
                </a:solidFill>
                <a:effectLst/>
                <a:latin typeface="+mn-lt"/>
                <a:ea typeface="+mn-ea"/>
                <a:cs typeface="+mn-cs"/>
              </a:rPr>
              <a:t>non-scientific</a:t>
            </a:r>
            <a:r>
              <a:rPr lang="en-US" altLang="ko-KR" sz="1200" kern="1200" dirty="0">
                <a:solidFill>
                  <a:schemeClr val="tx1"/>
                </a:solidFill>
                <a:effectLst/>
                <a:latin typeface="+mn-lt"/>
                <a:ea typeface="+mn-ea"/>
                <a:cs typeface="+mn-cs"/>
              </a:rPr>
              <a:t>, so that we can use very limited automated tool supports for this activity. So, it usually becomes time-consuming and head-aching, and lagging behind schedule.</a:t>
            </a:r>
          </a:p>
          <a:p>
            <a:pPr marL="171450" indent="-171450" latinLnBrk="1">
              <a:buFont typeface="Arial" panose="020B0604020202020204" pitchFamily="34" charset="0"/>
              <a:buChar char="•"/>
            </a:pPr>
            <a:endParaRPr lang="en-US" altLang="ko-KR" sz="1200" kern="1200" dirty="0">
              <a:solidFill>
                <a:schemeClr val="tx1"/>
              </a:solidFill>
              <a:effectLst/>
              <a:latin typeface="+mn-lt"/>
              <a:ea typeface="+mn-ea"/>
              <a:cs typeface="+mn-cs"/>
            </a:endParaRPr>
          </a:p>
          <a:p>
            <a:pPr marL="171450" indent="-171450" latinLnBrk="1">
              <a:buFont typeface="Arial" panose="020B0604020202020204" pitchFamily="34" charset="0"/>
              <a:buChar char="•"/>
            </a:pPr>
            <a:r>
              <a:rPr lang="en-US" altLang="ko-KR" sz="1200" kern="1200" dirty="0">
                <a:solidFill>
                  <a:schemeClr val="tx1"/>
                </a:solidFill>
                <a:effectLst/>
                <a:latin typeface="+mn-lt"/>
                <a:ea typeface="+mn-ea"/>
                <a:cs typeface="+mn-cs"/>
              </a:rPr>
              <a:t>So, what kind of technology we have against debugging. </a:t>
            </a:r>
            <a:r>
              <a:rPr lang="en-US" altLang="ko-KR" sz="1200" kern="1200" dirty="0" err="1">
                <a:solidFill>
                  <a:schemeClr val="tx1"/>
                </a:solidFill>
                <a:effectLst/>
                <a:latin typeface="+mn-lt"/>
                <a:ea typeface="+mn-ea"/>
                <a:cs typeface="+mn-cs"/>
              </a:rPr>
              <a:t>GDB</a:t>
            </a:r>
            <a:r>
              <a:rPr lang="en-US" altLang="ko-KR" sz="1200" kern="1200" dirty="0">
                <a:solidFill>
                  <a:schemeClr val="tx1"/>
                </a:solidFill>
                <a:effectLst/>
                <a:latin typeface="+mn-lt"/>
                <a:ea typeface="+mn-ea"/>
                <a:cs typeface="+mn-cs"/>
              </a:rPr>
              <a:t>, an interactive debugger. But, if you think carefully </a:t>
            </a:r>
            <a:r>
              <a:rPr lang="en-US" altLang="ko-KR" sz="1200" kern="1200" dirty="0" err="1">
                <a:solidFill>
                  <a:schemeClr val="tx1"/>
                </a:solidFill>
                <a:effectLst/>
                <a:latin typeface="+mn-lt"/>
                <a:ea typeface="+mn-ea"/>
                <a:cs typeface="+mn-cs"/>
              </a:rPr>
              <a:t>GDB</a:t>
            </a:r>
            <a:r>
              <a:rPr lang="en-US" altLang="ko-KR" sz="1200" kern="1200" dirty="0">
                <a:solidFill>
                  <a:schemeClr val="tx1"/>
                </a:solidFill>
                <a:effectLst/>
                <a:latin typeface="+mn-lt"/>
                <a:ea typeface="+mn-ea"/>
                <a:cs typeface="+mn-cs"/>
              </a:rPr>
              <a:t> is nothing more than </a:t>
            </a:r>
            <a:r>
              <a:rPr lang="en-US" altLang="ko-KR" sz="1200" kern="1200" dirty="0" err="1">
                <a:solidFill>
                  <a:schemeClr val="tx1"/>
                </a:solidFill>
                <a:effectLst/>
                <a:latin typeface="+mn-lt"/>
                <a:ea typeface="+mn-ea"/>
                <a:cs typeface="+mn-cs"/>
              </a:rPr>
              <a:t>Printf</a:t>
            </a:r>
            <a:r>
              <a:rPr lang="en-US" altLang="ko-KR" sz="1200" kern="1200" dirty="0">
                <a:solidFill>
                  <a:schemeClr val="tx1"/>
                </a:solidFill>
                <a:effectLst/>
                <a:latin typeface="+mn-lt"/>
                <a:ea typeface="+mn-ea"/>
                <a:cs typeface="+mn-cs"/>
              </a:rPr>
              <a:t>. And many professional developers say that they prefer </a:t>
            </a:r>
            <a:r>
              <a:rPr lang="en-US" altLang="ko-KR" sz="1200" kern="1200" dirty="0" err="1">
                <a:solidFill>
                  <a:schemeClr val="tx1"/>
                </a:solidFill>
                <a:effectLst/>
                <a:latin typeface="+mn-lt"/>
                <a:ea typeface="+mn-ea"/>
                <a:cs typeface="+mn-cs"/>
              </a:rPr>
              <a:t>Printf</a:t>
            </a:r>
            <a:r>
              <a:rPr lang="en-US" altLang="ko-KR" sz="1200" kern="1200" dirty="0">
                <a:solidFill>
                  <a:schemeClr val="tx1"/>
                </a:solidFill>
                <a:effectLst/>
                <a:latin typeface="+mn-lt"/>
                <a:ea typeface="+mn-ea"/>
                <a:cs typeface="+mn-cs"/>
              </a:rPr>
              <a:t> to </a:t>
            </a:r>
            <a:r>
              <a:rPr lang="en-US" altLang="ko-KR" sz="1200" kern="1200" dirty="0" err="1">
                <a:solidFill>
                  <a:schemeClr val="tx1"/>
                </a:solidFill>
                <a:effectLst/>
                <a:latin typeface="+mn-lt"/>
                <a:ea typeface="+mn-ea"/>
                <a:cs typeface="+mn-cs"/>
              </a:rPr>
              <a:t>GDB</a:t>
            </a:r>
            <a:r>
              <a:rPr lang="en-US" altLang="ko-KR" sz="1200" kern="1200" dirty="0">
                <a:solidFill>
                  <a:schemeClr val="tx1"/>
                </a:solidFill>
                <a:effectLst/>
                <a:latin typeface="+mn-lt"/>
                <a:ea typeface="+mn-ea"/>
                <a:cs typeface="+mn-cs"/>
              </a:rPr>
              <a:t>, because </a:t>
            </a:r>
            <a:r>
              <a:rPr lang="en-US" altLang="ko-KR" sz="1200" kern="1200" dirty="0" err="1">
                <a:solidFill>
                  <a:schemeClr val="tx1"/>
                </a:solidFill>
                <a:effectLst/>
                <a:latin typeface="+mn-lt"/>
                <a:ea typeface="+mn-ea"/>
                <a:cs typeface="+mn-cs"/>
              </a:rPr>
              <a:t>Printf</a:t>
            </a:r>
            <a:r>
              <a:rPr lang="en-US" altLang="ko-KR" sz="1200" kern="1200" dirty="0">
                <a:solidFill>
                  <a:schemeClr val="tx1"/>
                </a:solidFill>
                <a:effectLst/>
                <a:latin typeface="+mn-lt"/>
                <a:ea typeface="+mn-ea"/>
                <a:cs typeface="+mn-cs"/>
              </a:rPr>
              <a:t> is useful to work with multiple test cases. </a:t>
            </a:r>
            <a:r>
              <a:rPr lang="en-US" altLang="ko-KR" sz="1200" kern="1200" dirty="0" err="1">
                <a:solidFill>
                  <a:schemeClr val="tx1"/>
                </a:solidFill>
                <a:effectLst/>
                <a:latin typeface="+mn-lt"/>
                <a:ea typeface="+mn-ea"/>
                <a:cs typeface="+mn-cs"/>
              </a:rPr>
              <a:t>Printf</a:t>
            </a:r>
            <a:r>
              <a:rPr lang="en-US" altLang="ko-KR" sz="1200" kern="1200" dirty="0">
                <a:solidFill>
                  <a:schemeClr val="tx1"/>
                </a:solidFill>
                <a:effectLst/>
                <a:latin typeface="+mn-lt"/>
                <a:ea typeface="+mn-ea"/>
                <a:cs typeface="+mn-cs"/>
              </a:rPr>
              <a:t> just show the internal states of programs, and also the analysis and reasoning for debugging should be done by human. </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2</a:t>
            </a:fld>
            <a:endParaRPr lang="ko-KR" altLang="en-US"/>
          </a:p>
        </p:txBody>
      </p:sp>
    </p:spTree>
    <p:extLst>
      <p:ext uri="{BB962C8B-B14F-4D97-AF65-F5344CB8AC3E}">
        <p14:creationId xmlns:p14="http://schemas.microsoft.com/office/powerpoint/2010/main" val="1591220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These are top-4</a:t>
            </a:r>
            <a:r>
              <a:rPr lang="en-US" altLang="ko-KR" baseline="0" dirty="0"/>
              <a:t> suspicious statements given by MUSEUM.</a:t>
            </a:r>
            <a:endParaRPr lang="en-US" altLang="ko-KR" dirty="0"/>
          </a:p>
          <a:p>
            <a:endParaRPr lang="en-US" altLang="ko-KR" dirty="0"/>
          </a:p>
          <a:p>
            <a:r>
              <a:rPr lang="en-US" altLang="ko-KR" dirty="0"/>
              <a:t>In contrast, SBFLs</a:t>
            </a:r>
            <a:r>
              <a:rPr lang="en-US" altLang="ko-KR" baseline="0" dirty="0"/>
              <a:t> ranks the buggy statement in top-90% of statements, so they do not generate useful information for debugging in this case.</a:t>
            </a:r>
          </a:p>
          <a:p>
            <a:endParaRPr lang="en-US" altLang="ko-KR" baseline="0" dirty="0"/>
          </a:p>
          <a:p>
            <a:r>
              <a:rPr lang="en-US" altLang="ko-KR" baseline="0" dirty="0"/>
              <a:t>=====</a:t>
            </a:r>
          </a:p>
          <a:p>
            <a:r>
              <a:rPr lang="en-US" altLang="ko-KR" baseline="0" dirty="0"/>
              <a:t>Now let’s see the mutant generated at this buggy line, which changes the failing test case into passing.</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31</a:t>
            </a:fld>
            <a:endParaRPr lang="ko-KR" altLang="en-US"/>
          </a:p>
        </p:txBody>
      </p:sp>
    </p:spTree>
    <p:extLst>
      <p:ext uri="{BB962C8B-B14F-4D97-AF65-F5344CB8AC3E}">
        <p14:creationId xmlns:p14="http://schemas.microsoft.com/office/powerpoint/2010/main" val="1399254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aseline="0" dirty="0"/>
              <a:t>Line 2602 </a:t>
            </a:r>
            <a:r>
              <a:rPr lang="en-US" altLang="ko-KR" sz="1200" b="1" baseline="0" dirty="0"/>
              <a:t>overrides</a:t>
            </a:r>
            <a:r>
              <a:rPr lang="en-US" altLang="ko-KR" sz="1200" baseline="0" dirty="0"/>
              <a:t> a function pointer that is used for </a:t>
            </a:r>
            <a:r>
              <a:rPr lang="en-US" altLang="ko-KR" sz="1200" b="1" baseline="0" dirty="0"/>
              <a:t>object initialization</a:t>
            </a:r>
            <a:r>
              <a:rPr lang="en-US" altLang="ko-KR" sz="1200" baseline="0" dirty="0"/>
              <a:t>. And this function is invoked before </a:t>
            </a:r>
            <a:r>
              <a:rPr lang="en-US" altLang="ko-KR" sz="1200" baseline="0" dirty="0" err="1"/>
              <a:t>Pango</a:t>
            </a:r>
            <a:r>
              <a:rPr lang="en-US" altLang="ko-KR" sz="1200" baseline="0" dirty="0"/>
              <a:t>-Layout-New.</a:t>
            </a:r>
          </a:p>
          <a:p>
            <a:endParaRPr lang="en-US" altLang="ko-KR" sz="1200" baseline="0" dirty="0"/>
          </a:p>
          <a:p>
            <a:r>
              <a:rPr lang="en-US" altLang="ko-KR" sz="1200" u="sng" baseline="0" dirty="0"/>
              <a:t>WORKAROUND. This workaround shows what is the root cause: </a:t>
            </a:r>
            <a:r>
              <a:rPr lang="en-US" altLang="ko-KR" sz="1200" u="sng" baseline="0" dirty="0" err="1"/>
              <a:t>Init</a:t>
            </a:r>
            <a:r>
              <a:rPr lang="en-US" altLang="ko-KR" sz="1200" u="sng" baseline="0" dirty="0"/>
              <a:t> function. Based on this hint</a:t>
            </a:r>
          </a:p>
          <a:p>
            <a:endParaRPr lang="en-US" altLang="ko-KR" sz="1200" baseline="0" dirty="0"/>
          </a:p>
          <a:p>
            <a:r>
              <a:rPr lang="en-US" altLang="ko-KR" sz="1200" baseline="0" dirty="0"/>
              <a:t>As I explained earlier, the problem is this *</a:t>
            </a:r>
            <a:r>
              <a:rPr lang="en-US" altLang="ko-KR" sz="1200" baseline="0" dirty="0" err="1"/>
              <a:t>Init</a:t>
            </a:r>
            <a:r>
              <a:rPr lang="en-US" altLang="ko-KR" sz="1200" baseline="0" dirty="0"/>
              <a:t>* function falsely sets layout as null if a pending exception exists.</a:t>
            </a:r>
          </a:p>
          <a:p>
            <a:endParaRPr lang="en-US" altLang="ko-KR" sz="1200" baseline="0" dirty="0"/>
          </a:p>
          <a:p>
            <a:r>
              <a:rPr lang="en-US" altLang="ko-KR" sz="1200" baseline="0" dirty="0"/>
              <a:t>Although mutation operators make simple syntactic changes, they can induce very critical change at a very critical point. And this mutation can be an important clue for identifying buggy location.</a:t>
            </a:r>
          </a:p>
          <a:p>
            <a:endParaRPr lang="en-US" altLang="ko-KR" sz="1200" baseline="0" dirty="0"/>
          </a:p>
          <a:p>
            <a:r>
              <a:rPr lang="en-US" altLang="ko-KR" sz="1200" baseline="0" dirty="0"/>
              <a:t>====</a:t>
            </a:r>
          </a:p>
          <a:p>
            <a:r>
              <a:rPr lang="en-US" altLang="ko-KR" sz="1200" baseline="0" dirty="0"/>
              <a:t>In similar ways, MUSEUM succeeded in locating the buggy statements of all six real-world target programs.</a:t>
            </a:r>
          </a:p>
          <a:p>
            <a:endParaRPr lang="en-US" altLang="ko-KR" sz="1200" baseline="0" dirty="0"/>
          </a:p>
          <a:p>
            <a:r>
              <a:rPr lang="en-US" altLang="ko-KR" sz="1200" dirty="0"/>
              <a:t>So, now,</a:t>
            </a:r>
            <a:r>
              <a:rPr lang="en-US" altLang="ko-KR" sz="1200" baseline="0" dirty="0"/>
              <a:t> let </a:t>
            </a:r>
            <a:r>
              <a:rPr lang="en-US" altLang="ko-KR" sz="1200" b="1" baseline="0" dirty="0"/>
              <a:t>me summarize the results and the lessons from the study</a:t>
            </a:r>
            <a:r>
              <a:rPr lang="en-US" altLang="ko-KR" sz="1200" baseline="0" dirty="0"/>
              <a:t>. These are the</a:t>
            </a:r>
            <a:r>
              <a:rPr lang="en-US" altLang="ko-KR" sz="1200" b="1" baseline="0" dirty="0"/>
              <a:t> take-home message </a:t>
            </a:r>
            <a:r>
              <a:rPr lang="en-US" altLang="ko-KR" sz="1200" baseline="0" dirty="0"/>
              <a:t>of this research. </a:t>
            </a:r>
            <a:endParaRPr lang="ko-KR" altLang="en-US" sz="1200"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32</a:t>
            </a:fld>
            <a:endParaRPr lang="ko-KR" altLang="en-US"/>
          </a:p>
        </p:txBody>
      </p:sp>
    </p:spTree>
    <p:extLst>
      <p:ext uri="{BB962C8B-B14F-4D97-AF65-F5344CB8AC3E}">
        <p14:creationId xmlns:p14="http://schemas.microsoft.com/office/powerpoint/2010/main" val="1035663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lang="en-US" altLang="ko-KR" baseline="0" dirty="0"/>
              <a:t>Simple syntactic changes by mutation operators generate very useful mutants for indicating bug locations.</a:t>
            </a:r>
          </a:p>
          <a:p>
            <a:pPr marL="228600" indent="-228600">
              <a:buAutoNum type="arabicPeriod"/>
            </a:pPr>
            <a:endParaRPr lang="en-US" altLang="ko-KR" baseline="0" dirty="0"/>
          </a:p>
          <a:p>
            <a:pPr marL="228600" indent="-228600">
              <a:buAutoNum type="arabicPeriod"/>
            </a:pPr>
            <a:r>
              <a:rPr lang="en-US" altLang="ko-KR" baseline="0" dirty="0"/>
              <a:t>By adding new mutation operators, MBFL can cover various language features effectively. </a:t>
            </a:r>
          </a:p>
          <a:p>
            <a:pPr marL="228600" indent="-228600">
              <a:buAutoNum type="arabicPeriod"/>
            </a:pPr>
            <a:endParaRPr lang="en-US" altLang="ko-KR" baseline="0" dirty="0"/>
          </a:p>
          <a:p>
            <a:pPr marL="228600" indent="-228600">
              <a:buAutoNum type="arabicPeriod"/>
            </a:pPr>
            <a:r>
              <a:rPr lang="en-US" altLang="ko-KR" dirty="0"/>
              <a:t>By generating many mutants, we</a:t>
            </a:r>
            <a:r>
              <a:rPr lang="en-US" altLang="ko-KR" baseline="0" dirty="0"/>
              <a:t> can generate a lot of test executions that are highly useful for analyzing the target program behaviors. One remarkable thing is that generating mutants is almost free because it is fully automated. Generating mutant executions can be very cost-effective alternative of generating more test cases.</a:t>
            </a:r>
            <a:endParaRPr lang="en-US" altLang="ko-KR" dirty="0"/>
          </a:p>
          <a:p>
            <a:endParaRPr lang="en-US" altLang="ko-KR" dirty="0"/>
          </a:p>
          <a:p>
            <a:r>
              <a:rPr lang="en-US" altLang="ko-KR" dirty="0"/>
              <a:t>4.  Mutants</a:t>
            </a:r>
            <a:r>
              <a:rPr lang="en-US" altLang="ko-KR" baseline="0" dirty="0"/>
              <a:t> related to the buggy line give </a:t>
            </a:r>
            <a:r>
              <a:rPr lang="en-US" altLang="ko-KR" dirty="0"/>
              <a:t>very insightful information to human users to find</a:t>
            </a:r>
            <a:r>
              <a:rPr lang="en-US" altLang="ko-KR" baseline="0" dirty="0"/>
              <a:t> a complete fix for the bug.</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36</a:t>
            </a:fld>
            <a:endParaRPr lang="ko-KR" altLang="en-US"/>
          </a:p>
        </p:txBody>
      </p:sp>
    </p:spTree>
    <p:extLst>
      <p:ext uri="{BB962C8B-B14F-4D97-AF65-F5344CB8AC3E}">
        <p14:creationId xmlns:p14="http://schemas.microsoft.com/office/powerpoint/2010/main" val="1352423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Living</a:t>
            </a:r>
            <a:r>
              <a:rPr lang="en-US" altLang="ko-KR" baseline="0" dirty="0"/>
              <a:t> creature.</a:t>
            </a:r>
          </a:p>
          <a:p>
            <a:pPr marL="171450" indent="-171450">
              <a:buFont typeface="Arial" panose="020B0604020202020204" pitchFamily="34" charset="0"/>
              <a:buChar char="•"/>
            </a:pPr>
            <a:endParaRPr lang="en-US" altLang="ko-KR" baseline="0" dirty="0"/>
          </a:p>
          <a:p>
            <a:pPr marL="171450" indent="-171450">
              <a:buFont typeface="Arial" panose="020B0604020202020204" pitchFamily="34" charset="0"/>
              <a:buChar char="•"/>
            </a:pPr>
            <a:r>
              <a:rPr lang="en-US" altLang="ko-KR" baseline="0" dirty="0"/>
              <a:t>This naming is very interesting, and it makes sense in two very different view points.</a:t>
            </a:r>
            <a:endParaRPr lang="en-US" altLang="ko-KR" dirty="0"/>
          </a:p>
          <a:p>
            <a:pPr marL="171450" indent="-171450">
              <a:buFont typeface="Arial" panose="020B0604020202020204" pitchFamily="34" charset="0"/>
              <a:buChar char="•"/>
            </a:pPr>
            <a:endParaRPr lang="en-US" altLang="ko-KR" dirty="0"/>
          </a:p>
          <a:p>
            <a:pPr marL="171450" indent="-171450">
              <a:buFont typeface="Arial" panose="020B0604020202020204" pitchFamily="34" charset="0"/>
              <a:buChar char="•"/>
            </a:pPr>
            <a:r>
              <a:rPr lang="en-US" altLang="ko-KR" dirty="0"/>
              <a:t>Debug</a:t>
            </a:r>
            <a:r>
              <a:rPr lang="en-US" altLang="ko-KR" baseline="0" dirty="0"/>
              <a:t> =</a:t>
            </a:r>
            <a:r>
              <a:rPr lang="en-US" altLang="ko-KR" dirty="0"/>
              <a:t> make "bugs" disappear</a:t>
            </a:r>
          </a:p>
          <a:p>
            <a:pPr marL="171450" indent="-171450">
              <a:buFont typeface="Arial" panose="020B0604020202020204" pitchFamily="34" charset="0"/>
              <a:buChar char="•"/>
            </a:pPr>
            <a:endParaRPr lang="en-US" altLang="ko-KR" dirty="0"/>
          </a:p>
          <a:p>
            <a:pPr marL="171450" indent="-171450">
              <a:buFont typeface="Arial" panose="020B0604020202020204" pitchFamily="34" charset="0"/>
              <a:buChar char="•"/>
            </a:pPr>
            <a:r>
              <a:rPr lang="en-US" altLang="ko-KR" dirty="0"/>
              <a:t>Finding out a</a:t>
            </a:r>
            <a:r>
              <a:rPr lang="en-US" altLang="ko-KR" baseline="0" dirty="0"/>
              <a:t> mistake that is by myself. They are mostly in a blind-spot of developers' mind.</a:t>
            </a:r>
          </a:p>
          <a:p>
            <a:pPr marL="171450" indent="-171450">
              <a:buFont typeface="Arial" panose="020B0604020202020204" pitchFamily="34" charset="0"/>
              <a:buChar char="•"/>
            </a:pPr>
            <a:endParaRPr lang="en-US" altLang="ko-KR" baseline="0" dirty="0"/>
          </a:p>
          <a:p>
            <a:pPr marL="171450" indent="-171450">
              <a:buFont typeface="Arial" panose="020B0604020202020204" pitchFamily="34" charset="0"/>
              <a:buChar char="•"/>
            </a:pPr>
            <a:r>
              <a:rPr lang="en-US" altLang="ko-KR" dirty="0"/>
              <a:t>They are like a ghost. So developers feel like it’s a kind of unidentified,</a:t>
            </a:r>
            <a:r>
              <a:rPr lang="en-US" altLang="ko-KR" baseline="0" dirty="0"/>
              <a:t> fearful creature.</a:t>
            </a:r>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39</a:t>
            </a:fld>
            <a:endParaRPr lang="ko-KR" altLang="en-US"/>
          </a:p>
        </p:txBody>
      </p:sp>
    </p:spTree>
    <p:extLst>
      <p:ext uri="{BB962C8B-B14F-4D97-AF65-F5344CB8AC3E}">
        <p14:creationId xmlns:p14="http://schemas.microsoft.com/office/powerpoint/2010/main" val="1588683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Entomology.</a:t>
            </a:r>
            <a:endParaRPr lang="ko-KR" altLang="en-US"/>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40</a:t>
            </a:fld>
            <a:endParaRPr lang="ko-KR" altLang="en-US"/>
          </a:p>
        </p:txBody>
      </p:sp>
    </p:spTree>
    <p:extLst>
      <p:ext uri="{BB962C8B-B14F-4D97-AF65-F5344CB8AC3E}">
        <p14:creationId xmlns:p14="http://schemas.microsoft.com/office/powerpoint/2010/main" val="3337017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a:t>
            </a:r>
            <a:r>
              <a:rPr lang="en-US" altLang="ko-KR" baseline="0" dirty="0"/>
              <a:t> Java reference used in native code can be either local or global.</a:t>
            </a:r>
            <a:endParaRPr lang="en-US" altLang="ko-KR" dirty="0"/>
          </a:p>
          <a:p>
            <a:endParaRPr lang="en-US" altLang="ko-KR" dirty="0"/>
          </a:p>
          <a:p>
            <a:r>
              <a:rPr lang="en-US" altLang="ko-KR" dirty="0"/>
              <a:t>This</a:t>
            </a:r>
            <a:r>
              <a:rPr lang="en-US" altLang="ko-KR" baseline="0" dirty="0"/>
              <a:t> mutation operator </a:t>
            </a:r>
            <a:r>
              <a:rPr lang="en-US" altLang="ko-KR" b="1" baseline="0" dirty="0"/>
              <a:t>changes</a:t>
            </a:r>
            <a:r>
              <a:rPr lang="en-US" altLang="ko-KR" baseline="0" dirty="0"/>
              <a:t> a local Java reference into a global one. </a:t>
            </a:r>
          </a:p>
          <a:p>
            <a:endParaRPr lang="en-US" altLang="ko-KR" baseline="0" dirty="0"/>
          </a:p>
          <a:p>
            <a:r>
              <a:rPr lang="en-US" altLang="ko-KR" baseline="0" dirty="0"/>
              <a:t>One of common mistake in Java/C programming is to use a local reference at the place where a global reference must be used. And this misuse ultimately causes invalid memory access afterward in an execution.</a:t>
            </a:r>
          </a:p>
          <a:p>
            <a:endParaRPr lang="en-US" altLang="ko-KR" baseline="0" dirty="0"/>
          </a:p>
          <a:p>
            <a:r>
              <a:rPr lang="en-US" altLang="ko-KR" baseline="0" dirty="0"/>
              <a:t>So, this mutation operator intentionally change the reference mode with an intention to alternate the error behavior of a target program.</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42</a:t>
            </a:fld>
            <a:endParaRPr lang="ko-KR" altLang="en-US"/>
          </a:p>
        </p:txBody>
      </p:sp>
    </p:spTree>
    <p:extLst>
      <p:ext uri="{BB962C8B-B14F-4D97-AF65-F5344CB8AC3E}">
        <p14:creationId xmlns:p14="http://schemas.microsoft.com/office/powerpoint/2010/main" val="3634058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Significant degree in precision.</a:t>
            </a:r>
          </a:p>
          <a:p>
            <a:endParaRPr lang="en-US" altLang="ko-KR" dirty="0"/>
          </a:p>
          <a:p>
            <a:r>
              <a:rPr lang="en-US" altLang="ko-KR" dirty="0"/>
              <a:t>====</a:t>
            </a:r>
          </a:p>
          <a:p>
            <a:r>
              <a:rPr lang="en-US" altLang="ko-KR" dirty="0"/>
              <a:t>Now</a:t>
            </a:r>
            <a:r>
              <a:rPr lang="en-US" altLang="ko-KR" baseline="0" dirty="0"/>
              <a:t> I want to present one bug case in detail to explain how and why MUSEUM could achieve precise results.</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43</a:t>
            </a:fld>
            <a:endParaRPr lang="ko-KR" altLang="en-US"/>
          </a:p>
        </p:txBody>
      </p:sp>
    </p:spTree>
    <p:extLst>
      <p:ext uri="{BB962C8B-B14F-4D97-AF65-F5344CB8AC3E}">
        <p14:creationId xmlns:p14="http://schemas.microsoft.com/office/powerpoint/2010/main" val="4049515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44</a:t>
            </a:fld>
            <a:endParaRPr lang="ko-KR" altLang="en-US"/>
          </a:p>
        </p:txBody>
      </p:sp>
    </p:spTree>
    <p:extLst>
      <p:ext uri="{BB962C8B-B14F-4D97-AF65-F5344CB8AC3E}">
        <p14:creationId xmlns:p14="http://schemas.microsoft.com/office/powerpoint/2010/main" val="945558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45</a:t>
            </a:fld>
            <a:endParaRPr lang="ko-KR" altLang="en-US"/>
          </a:p>
        </p:txBody>
      </p:sp>
    </p:spTree>
    <p:extLst>
      <p:ext uri="{BB962C8B-B14F-4D97-AF65-F5344CB8AC3E}">
        <p14:creationId xmlns:p14="http://schemas.microsoft.com/office/powerpoint/2010/main" val="1738504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46</a:t>
            </a:fld>
            <a:endParaRPr lang="ko-KR" altLang="en-US"/>
          </a:p>
        </p:txBody>
      </p:sp>
    </p:spTree>
    <p:extLst>
      <p:ext uri="{BB962C8B-B14F-4D97-AF65-F5344CB8AC3E}">
        <p14:creationId xmlns:p14="http://schemas.microsoft.com/office/powerpoint/2010/main" val="2448649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run</a:t>
            </a:r>
            <a:r>
              <a:rPr lang="en-US" altLang="ko-KR" baseline="0" dirty="0"/>
              <a:t> our system with a known error and vulnerability issue.</a:t>
            </a:r>
          </a:p>
          <a:p>
            <a:endParaRPr lang="en-US" altLang="ko-KR" baseline="0" dirty="0"/>
          </a:p>
          <a:p>
            <a:r>
              <a:rPr lang="en-US" altLang="ko-KR" baseline="0" dirty="0"/>
              <a:t>*** Current understanding of software debugging and proposed techniques so far.</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4</a:t>
            </a:fld>
            <a:endParaRPr lang="ko-KR" altLang="en-US"/>
          </a:p>
        </p:txBody>
      </p:sp>
    </p:spTree>
    <p:extLst>
      <p:ext uri="{BB962C8B-B14F-4D97-AF65-F5344CB8AC3E}">
        <p14:creationId xmlns:p14="http://schemas.microsoft.com/office/powerpoint/2010/main" val="116575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47</a:t>
            </a:fld>
            <a:endParaRPr lang="ko-KR" altLang="en-US"/>
          </a:p>
        </p:txBody>
      </p:sp>
    </p:spTree>
    <p:extLst>
      <p:ext uri="{BB962C8B-B14F-4D97-AF65-F5344CB8AC3E}">
        <p14:creationId xmlns:p14="http://schemas.microsoft.com/office/powerpoint/2010/main" val="2752194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48</a:t>
            </a:fld>
            <a:endParaRPr lang="ko-KR" altLang="en-US"/>
          </a:p>
        </p:txBody>
      </p:sp>
    </p:spTree>
    <p:extLst>
      <p:ext uri="{BB962C8B-B14F-4D97-AF65-F5344CB8AC3E}">
        <p14:creationId xmlns:p14="http://schemas.microsoft.com/office/powerpoint/2010/main" val="1944728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49</a:t>
            </a:fld>
            <a:endParaRPr lang="ko-KR" altLang="en-US"/>
          </a:p>
        </p:txBody>
      </p:sp>
    </p:spTree>
    <p:extLst>
      <p:ext uri="{BB962C8B-B14F-4D97-AF65-F5344CB8AC3E}">
        <p14:creationId xmlns:p14="http://schemas.microsoft.com/office/powerpoint/2010/main" val="2287089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50</a:t>
            </a:fld>
            <a:endParaRPr lang="ko-KR" altLang="en-US"/>
          </a:p>
        </p:txBody>
      </p:sp>
    </p:spTree>
    <p:extLst>
      <p:ext uri="{BB962C8B-B14F-4D97-AF65-F5344CB8AC3E}">
        <p14:creationId xmlns:p14="http://schemas.microsoft.com/office/powerpoint/2010/main" val="282803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value at a location is dependent on a statement if the statement defines the value or determines the execution of the location transitively.</a:t>
            </a:r>
          </a:p>
          <a:p>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7</a:t>
            </a:fld>
            <a:endParaRPr lang="ko-KR" altLang="en-US"/>
          </a:p>
        </p:txBody>
      </p:sp>
    </p:spTree>
    <p:extLst>
      <p:ext uri="{BB962C8B-B14F-4D97-AF65-F5344CB8AC3E}">
        <p14:creationId xmlns:p14="http://schemas.microsoft.com/office/powerpoint/2010/main" val="245252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Now I call</a:t>
            </a:r>
            <a:r>
              <a:rPr lang="en-US" altLang="ko-KR" baseline="0" dirty="0"/>
              <a:t> it **MBFL**.</a:t>
            </a:r>
            <a:endParaRPr lang="en-US" altLang="ko-KR" dirty="0"/>
          </a:p>
          <a:p>
            <a:endParaRPr lang="en-US" altLang="ko-KR" dirty="0"/>
          </a:p>
          <a:p>
            <a:r>
              <a:rPr lang="en-US" altLang="ko-KR" dirty="0"/>
              <a:t>The</a:t>
            </a:r>
            <a:r>
              <a:rPr lang="en-US" altLang="ko-KR" baseline="0" dirty="0"/>
              <a:t> </a:t>
            </a:r>
            <a:r>
              <a:rPr lang="en-US" altLang="ko-KR" b="1" baseline="0" dirty="0"/>
              <a:t>key intuition behind</a:t>
            </a:r>
            <a:r>
              <a:rPr lang="en-US" altLang="ko-KR" baseline="0" dirty="0"/>
              <a:t> this approach is that: mutation testing results will be largely different depending on whether mutation is on correct statement Or mutation is on buggy statement.</a:t>
            </a:r>
          </a:p>
          <a:p>
            <a:endParaRPr lang="en-US" altLang="ko-KR" baseline="0" dirty="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t>A </a:t>
            </a:r>
            <a:r>
              <a:rPr lang="en-US" altLang="ko-KR" sz="1200" b="1" dirty="0"/>
              <a:t>partial fix</a:t>
            </a:r>
            <a:r>
              <a:rPr lang="en-US" altLang="ko-KR" sz="1200" dirty="0"/>
              <a:t> captures the chain of control and data dependencies relevant to the failure and provides a guidance towards the location of the fault.</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t>Changing target program itself will</a:t>
            </a:r>
            <a:r>
              <a:rPr lang="en-US" altLang="ko-KR" sz="1200" baseline="0" dirty="0"/>
              <a:t> give very important information on the root cause of the bug.</a:t>
            </a:r>
            <a:endParaRPr lang="en-US" altLang="ko-KR" sz="1200" dirty="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u="sng" dirty="0"/>
              <a:t>Powerful</a:t>
            </a:r>
            <a:r>
              <a:rPr lang="en-US" altLang="ko-KR" u="sng" baseline="0" dirty="0"/>
              <a:t> method to identify which part of a large system is the root cause of a problem.</a:t>
            </a:r>
            <a:endParaRPr lang="en-US" altLang="ko-KR" u="sng" dirty="0"/>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11</a:t>
            </a:fld>
            <a:endParaRPr lang="ko-KR" altLang="en-US"/>
          </a:p>
        </p:txBody>
      </p:sp>
    </p:spTree>
    <p:extLst>
      <p:ext uri="{BB962C8B-B14F-4D97-AF65-F5344CB8AC3E}">
        <p14:creationId xmlns:p14="http://schemas.microsoft.com/office/powerpoint/2010/main" val="814348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Generate</a:t>
            </a:r>
            <a:r>
              <a:rPr lang="en-US" altLang="ko-KR" baseline="0" dirty="0"/>
              <a:t> new test executions by changing the target program code.</a:t>
            </a:r>
            <a:endParaRPr lang="en-US" altLang="ko-KR" dirty="0"/>
          </a:p>
          <a:p>
            <a:endParaRPr lang="en-US" altLang="ko-KR" dirty="0"/>
          </a:p>
          <a:p>
            <a:r>
              <a:rPr lang="en-US" altLang="ko-KR" dirty="0"/>
              <a:t>In debugging</a:t>
            </a:r>
            <a:r>
              <a:rPr lang="en-US" altLang="ko-KR" baseline="0" dirty="0"/>
              <a:t> and </a:t>
            </a:r>
            <a:r>
              <a:rPr lang="en-US" altLang="ko-KR" dirty="0"/>
              <a:t>fault localization,</a:t>
            </a:r>
            <a:r>
              <a:rPr lang="en-US" altLang="ko-KR" baseline="0" dirty="0"/>
              <a:t> many approaches still follow the old customs of hardware testing. They do non-destructive testing. They do not change the target software and control only external factors to exam certain entity inside the program.</a:t>
            </a:r>
          </a:p>
          <a:p>
            <a:endParaRPr lang="en-US" altLang="ko-KR" baseline="0" dirty="0"/>
          </a:p>
          <a:p>
            <a:r>
              <a:rPr lang="en-US" altLang="ko-KR" baseline="0" dirty="0"/>
              <a:t>This is not easy for software because there are so many entities in software that are connected in a very complex way.</a:t>
            </a:r>
            <a:endParaRPr lang="en-US" altLang="ko-KR" dirty="0"/>
          </a:p>
          <a:p>
            <a:endParaRPr lang="en-US" altLang="ko-KR" dirty="0"/>
          </a:p>
          <a:p>
            <a:r>
              <a:rPr lang="en-US" altLang="ko-KR" dirty="0"/>
              <a:t>More </a:t>
            </a:r>
            <a:r>
              <a:rPr lang="en-US" altLang="ko-KR" baseline="0" dirty="0"/>
              <a:t>effective, efficient, and straightforward way is to break the system and </a:t>
            </a:r>
            <a:r>
              <a:rPr lang="en-US" altLang="ko-KR" b="1" baseline="0" dirty="0"/>
              <a:t>directly control the part we want to exam.</a:t>
            </a:r>
          </a:p>
          <a:p>
            <a:r>
              <a:rPr lang="en-US" altLang="ko-KR" dirty="0"/>
              <a:t>=======</a:t>
            </a:r>
          </a:p>
          <a:p>
            <a:r>
              <a:rPr lang="en-US" altLang="ko-KR" dirty="0"/>
              <a:t>I’d like to give more concrete</a:t>
            </a:r>
            <a:r>
              <a:rPr lang="en-US" altLang="ko-KR" baseline="0" dirty="0"/>
              <a:t> example of MBFL.</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12</a:t>
            </a:fld>
            <a:endParaRPr lang="ko-KR" altLang="en-US"/>
          </a:p>
        </p:txBody>
      </p:sp>
    </p:spTree>
    <p:extLst>
      <p:ext uri="{BB962C8B-B14F-4D97-AF65-F5344CB8AC3E}">
        <p14:creationId xmlns:p14="http://schemas.microsoft.com/office/powerpoint/2010/main" val="3855993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Terms </a:t>
            </a:r>
            <a:r>
              <a:rPr lang="en-US" altLang="ko-KR" baseline="0" dirty="0"/>
              <a:t>that increase suspiciousness score</a:t>
            </a:r>
            <a:r>
              <a:rPr lang="ko-KR" altLang="en-US" baseline="0" dirty="0"/>
              <a:t> </a:t>
            </a:r>
            <a:r>
              <a:rPr lang="en-US" altLang="ko-KR" baseline="0" dirty="0"/>
              <a:t>and the terms that decrease suspiciousness core</a:t>
            </a:r>
          </a:p>
          <a:p>
            <a:endParaRPr lang="en-US" altLang="ko-KR" baseline="0" dirty="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a:t>Degree of fixing. -- # of mutation executions where originally failing test cases fail on mutants</a:t>
            </a:r>
          </a:p>
          <a:p>
            <a:endParaRPr lang="en-US" altLang="ko-KR" baseline="0" dirty="0"/>
          </a:p>
          <a:p>
            <a:r>
              <a:rPr lang="en-US" altLang="ko-KR" baseline="0" dirty="0"/>
              <a:t>Degree of breaking. -- # of mutant execution where passing test cases change into failing.</a:t>
            </a:r>
          </a:p>
          <a:p>
            <a:endParaRPr lang="en-US" altLang="ko-KR" baseline="0" dirty="0"/>
          </a:p>
          <a:p>
            <a:r>
              <a:rPr lang="en-US" altLang="ko-KR" baseline="0" dirty="0"/>
              <a:t>====</a:t>
            </a:r>
          </a:p>
          <a:p>
            <a:r>
              <a:rPr lang="en-US" altLang="ko-KR" baseline="0" dirty="0"/>
              <a:t>The strongpoints of MBFL can effectively alleviate the difficulty of debugging multilingual programs.</a:t>
            </a:r>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13</a:t>
            </a:fld>
            <a:endParaRPr lang="ko-KR" altLang="en-US"/>
          </a:p>
        </p:txBody>
      </p:sp>
    </p:spTree>
    <p:extLst>
      <p:ext uri="{BB962C8B-B14F-4D97-AF65-F5344CB8AC3E}">
        <p14:creationId xmlns:p14="http://schemas.microsoft.com/office/powerpoint/2010/main" val="403466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language interface is mostly written</a:t>
            </a:r>
            <a:r>
              <a:rPr lang="en-US" altLang="ko-KR" baseline="0" dirty="0"/>
              <a:t> as API call, whose behaviors depending on specific parameter given to the API call. Thus, conventional mutation operators are not effective at generating meaningful mutants over these interface code. So, we developed special mutation operators that systematically alternate language API usages to examine their influences on target program behaviors.</a:t>
            </a:r>
            <a:endParaRPr lang="ko-KR" altLang="en-US" dirty="0"/>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16</a:t>
            </a:fld>
            <a:endParaRPr lang="ko-KR" altLang="en-US"/>
          </a:p>
        </p:txBody>
      </p:sp>
    </p:spTree>
    <p:extLst>
      <p:ext uri="{BB962C8B-B14F-4D97-AF65-F5344CB8AC3E}">
        <p14:creationId xmlns:p14="http://schemas.microsoft.com/office/powerpoint/2010/main" val="63032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Magic</a:t>
            </a:r>
            <a:r>
              <a:rPr lang="en-US" altLang="ko-KR" baseline="0"/>
              <a:t> </a:t>
            </a:r>
            <a:r>
              <a:rPr lang="en-US" altLang="ko-KR"/>
              <a:t>Wand</a:t>
            </a:r>
            <a:endParaRPr lang="ko-KR" altLang="en-US"/>
          </a:p>
        </p:txBody>
      </p:sp>
      <p:sp>
        <p:nvSpPr>
          <p:cNvPr id="4" name="슬라이드 번호 개체 틀 3"/>
          <p:cNvSpPr>
            <a:spLocks noGrp="1"/>
          </p:cNvSpPr>
          <p:nvPr>
            <p:ph type="sldNum" sz="quarter" idx="10"/>
          </p:nvPr>
        </p:nvSpPr>
        <p:spPr/>
        <p:txBody>
          <a:bodyPr/>
          <a:lstStyle/>
          <a:p>
            <a:fld id="{94C928EB-1FC6-4253-B5CC-A9C0C71CD2F7}" type="slidenum">
              <a:rPr lang="ko-KR" altLang="en-US" smtClean="0"/>
              <a:t>20</a:t>
            </a:fld>
            <a:endParaRPr lang="ko-KR" altLang="en-US"/>
          </a:p>
        </p:txBody>
      </p:sp>
    </p:spTree>
    <p:extLst>
      <p:ext uri="{BB962C8B-B14F-4D97-AF65-F5344CB8AC3E}">
        <p14:creationId xmlns:p14="http://schemas.microsoft.com/office/powerpoint/2010/main" val="2561134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mn-lt"/>
              </a:defRPr>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lvl1pPr>
              <a:defRPr>
                <a:latin typeface="+mn-lt"/>
              </a:defRPr>
            </a:lvl1pPr>
          </a:lstStyle>
          <a:p>
            <a:fld id="{8823B8BA-A81F-45A8-A7B8-AB7B1A32C7AD}" type="datetime1">
              <a:rPr lang="ko-KR" altLang="en-US" smtClean="0"/>
              <a:t>2016-12-22</a:t>
            </a:fld>
            <a:endParaRPr lang="ko-KR" altLang="en-US"/>
          </a:p>
        </p:txBody>
      </p:sp>
      <p:sp>
        <p:nvSpPr>
          <p:cNvPr id="5" name="Footer Placeholder 4"/>
          <p:cNvSpPr>
            <a:spLocks noGrp="1"/>
          </p:cNvSpPr>
          <p:nvPr>
            <p:ph type="ftr" sz="quarter" idx="11"/>
          </p:nvPr>
        </p:nvSpPr>
        <p:spPr/>
        <p:txBody>
          <a:bodyPr/>
          <a:lstStyle>
            <a:lvl1pPr>
              <a:defRPr>
                <a:latin typeface="+mn-lt"/>
              </a:defRPr>
            </a:lvl1pPr>
          </a:lstStyle>
          <a:p>
            <a:r>
              <a:rPr lang="en-US" altLang="ko-KR"/>
              <a:t>Automated Software Debugging: A Mutation Approach</a:t>
            </a:r>
            <a:endParaRPr lang="ko-KR" altLang="en-US" dirty="0"/>
          </a:p>
        </p:txBody>
      </p:sp>
      <p:sp>
        <p:nvSpPr>
          <p:cNvPr id="6" name="Slide Number Placeholder 5"/>
          <p:cNvSpPr>
            <a:spLocks noGrp="1"/>
          </p:cNvSpPr>
          <p:nvPr>
            <p:ph type="sldNum" sz="quarter" idx="12"/>
          </p:nvPr>
        </p:nvSpPr>
        <p:spPr/>
        <p:txBody>
          <a:bodyPr/>
          <a:lstStyle>
            <a:lvl1pPr>
              <a:defRPr>
                <a:latin typeface="+mn-lt"/>
              </a:defRPr>
            </a:lvl1pPr>
          </a:lstStyle>
          <a:p>
            <a:fld id="{6E05A448-8D01-497E-BF8B-106111B35262}" type="slidenum">
              <a:rPr lang="ko-KR" altLang="en-US" smtClean="0"/>
              <a:pPr/>
              <a:t>‹#›</a:t>
            </a:fld>
            <a:endParaRPr lang="ko-KR" altLang="en-US" dirty="0"/>
          </a:p>
        </p:txBody>
      </p:sp>
    </p:spTree>
    <p:extLst>
      <p:ext uri="{BB962C8B-B14F-4D97-AF65-F5344CB8AC3E}">
        <p14:creationId xmlns:p14="http://schemas.microsoft.com/office/powerpoint/2010/main" val="1725181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53235568-C69F-4666-92CC-1AB112D32A66}" type="datetime1">
              <a:rPr lang="ko-KR" altLang="en-US" smtClean="0"/>
              <a:t>2016-12-22</a:t>
            </a:fld>
            <a:endParaRPr lang="ko-KR" altLang="en-US"/>
          </a:p>
        </p:txBody>
      </p:sp>
      <p:sp>
        <p:nvSpPr>
          <p:cNvPr id="5" name="Footer Placeholder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Slide Number Placeholder 5"/>
          <p:cNvSpPr>
            <a:spLocks noGrp="1"/>
          </p:cNvSpPr>
          <p:nvPr>
            <p:ph type="sldNum" sz="quarter" idx="12"/>
          </p:nvPr>
        </p:nvSpPr>
        <p:spPr/>
        <p:txBody>
          <a:bodyPr/>
          <a:lstStyle/>
          <a:p>
            <a:fld id="{6E05A448-8D01-497E-BF8B-106111B35262}" type="slidenum">
              <a:rPr lang="ko-KR" altLang="en-US" smtClean="0"/>
              <a:t>‹#›</a:t>
            </a:fld>
            <a:endParaRPr lang="ko-KR" altLang="en-US"/>
          </a:p>
        </p:txBody>
      </p:sp>
    </p:spTree>
    <p:extLst>
      <p:ext uri="{BB962C8B-B14F-4D97-AF65-F5344CB8AC3E}">
        <p14:creationId xmlns:p14="http://schemas.microsoft.com/office/powerpoint/2010/main" val="2613961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23919137-CE8A-48EB-A72D-D8FA4A10EE40}" type="datetime1">
              <a:rPr lang="ko-KR" altLang="en-US" smtClean="0"/>
              <a:t>2016-12-22</a:t>
            </a:fld>
            <a:endParaRPr lang="ko-KR" altLang="en-US"/>
          </a:p>
        </p:txBody>
      </p:sp>
      <p:sp>
        <p:nvSpPr>
          <p:cNvPr id="5" name="Footer Placeholder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Slide Number Placeholder 5"/>
          <p:cNvSpPr>
            <a:spLocks noGrp="1"/>
          </p:cNvSpPr>
          <p:nvPr>
            <p:ph type="sldNum" sz="quarter" idx="12"/>
          </p:nvPr>
        </p:nvSpPr>
        <p:spPr/>
        <p:txBody>
          <a:bodyPr/>
          <a:lstStyle/>
          <a:p>
            <a:fld id="{6E05A448-8D01-497E-BF8B-106111B35262}" type="slidenum">
              <a:rPr lang="ko-KR" altLang="en-US" smtClean="0"/>
              <a:t>‹#›</a:t>
            </a:fld>
            <a:endParaRPr lang="ko-KR" altLang="en-US"/>
          </a:p>
        </p:txBody>
      </p:sp>
    </p:spTree>
    <p:extLst>
      <p:ext uri="{BB962C8B-B14F-4D97-AF65-F5344CB8AC3E}">
        <p14:creationId xmlns:p14="http://schemas.microsoft.com/office/powerpoint/2010/main" val="602617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Footer Placeholder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Slide Number Placeholder 5"/>
          <p:cNvSpPr>
            <a:spLocks noGrp="1"/>
          </p:cNvSpPr>
          <p:nvPr>
            <p:ph type="sldNum" sz="quarter" idx="12"/>
          </p:nvPr>
        </p:nvSpPr>
        <p:spPr/>
        <p:txBody>
          <a:bodyPr/>
          <a:lstStyle/>
          <a:p>
            <a:fld id="{6E05A448-8D01-497E-BF8B-106111B35262}" type="slidenum">
              <a:rPr lang="ko-KR" altLang="en-US" smtClean="0"/>
              <a:t>‹#›</a:t>
            </a:fld>
            <a:endParaRPr lang="ko-KR" altLang="en-US"/>
          </a:p>
        </p:txBody>
      </p:sp>
    </p:spTree>
    <p:extLst>
      <p:ext uri="{BB962C8B-B14F-4D97-AF65-F5344CB8AC3E}">
        <p14:creationId xmlns:p14="http://schemas.microsoft.com/office/powerpoint/2010/main" val="700561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fld id="{8493F8B3-6232-476E-A557-804AB84DF3EF}" type="datetime1">
              <a:rPr lang="ko-KR" altLang="en-US" smtClean="0"/>
              <a:t>2016-12-22</a:t>
            </a:fld>
            <a:endParaRPr lang="ko-KR" altLang="en-US"/>
          </a:p>
        </p:txBody>
      </p:sp>
      <p:sp>
        <p:nvSpPr>
          <p:cNvPr id="5" name="Footer Placeholder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Slide Number Placeholder 5"/>
          <p:cNvSpPr>
            <a:spLocks noGrp="1"/>
          </p:cNvSpPr>
          <p:nvPr>
            <p:ph type="sldNum" sz="quarter" idx="12"/>
          </p:nvPr>
        </p:nvSpPr>
        <p:spPr/>
        <p:txBody>
          <a:bodyPr/>
          <a:lstStyle/>
          <a:p>
            <a:fld id="{6E05A448-8D01-497E-BF8B-106111B35262}" type="slidenum">
              <a:rPr lang="ko-KR" altLang="en-US" smtClean="0"/>
              <a:t>‹#›</a:t>
            </a:fld>
            <a:endParaRPr lang="ko-KR" altLang="en-US"/>
          </a:p>
        </p:txBody>
      </p:sp>
    </p:spTree>
    <p:extLst>
      <p:ext uri="{BB962C8B-B14F-4D97-AF65-F5344CB8AC3E}">
        <p14:creationId xmlns:p14="http://schemas.microsoft.com/office/powerpoint/2010/main" val="2909190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3EFCD89-3357-45A9-A043-F180842EECFE}" type="datetime1">
              <a:rPr lang="ko-KR" altLang="en-US" smtClean="0"/>
              <a:t>2016-12-22</a:t>
            </a:fld>
            <a:endParaRPr lang="ko-KR" altLang="en-US"/>
          </a:p>
        </p:txBody>
      </p:sp>
      <p:sp>
        <p:nvSpPr>
          <p:cNvPr id="6" name="Footer Placeholder 5"/>
          <p:cNvSpPr>
            <a:spLocks noGrp="1"/>
          </p:cNvSpPr>
          <p:nvPr>
            <p:ph type="ftr" sz="quarter" idx="11"/>
          </p:nvPr>
        </p:nvSpPr>
        <p:spPr/>
        <p:txBody>
          <a:bodyPr/>
          <a:lstStyle/>
          <a:p>
            <a:r>
              <a:rPr lang="en-US" altLang="ko-KR"/>
              <a:t>Automated Software Debugging: A Mutation Approach</a:t>
            </a:r>
            <a:endParaRPr lang="ko-KR" altLang="en-US"/>
          </a:p>
        </p:txBody>
      </p:sp>
      <p:sp>
        <p:nvSpPr>
          <p:cNvPr id="7" name="Slide Number Placeholder 6"/>
          <p:cNvSpPr>
            <a:spLocks noGrp="1"/>
          </p:cNvSpPr>
          <p:nvPr>
            <p:ph type="sldNum" sz="quarter" idx="12"/>
          </p:nvPr>
        </p:nvSpPr>
        <p:spPr/>
        <p:txBody>
          <a:bodyPr/>
          <a:lstStyle/>
          <a:p>
            <a:fld id="{6E05A448-8D01-497E-BF8B-106111B35262}" type="slidenum">
              <a:rPr lang="ko-KR" altLang="en-US" smtClean="0"/>
              <a:t>‹#›</a:t>
            </a:fld>
            <a:endParaRPr lang="ko-KR" altLang="en-US"/>
          </a:p>
        </p:txBody>
      </p:sp>
    </p:spTree>
    <p:extLst>
      <p:ext uri="{BB962C8B-B14F-4D97-AF65-F5344CB8AC3E}">
        <p14:creationId xmlns:p14="http://schemas.microsoft.com/office/powerpoint/2010/main" val="3436109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EDEA7280-739D-4D21-B03F-105C3559BCFC}" type="datetime1">
              <a:rPr lang="ko-KR" altLang="en-US" smtClean="0"/>
              <a:t>2016-12-22</a:t>
            </a:fld>
            <a:endParaRPr lang="ko-KR" altLang="en-US"/>
          </a:p>
        </p:txBody>
      </p:sp>
      <p:sp>
        <p:nvSpPr>
          <p:cNvPr id="8" name="Footer Placeholder 7"/>
          <p:cNvSpPr>
            <a:spLocks noGrp="1"/>
          </p:cNvSpPr>
          <p:nvPr>
            <p:ph type="ftr" sz="quarter" idx="11"/>
          </p:nvPr>
        </p:nvSpPr>
        <p:spPr/>
        <p:txBody>
          <a:bodyPr/>
          <a:lstStyle/>
          <a:p>
            <a:r>
              <a:rPr lang="en-US" altLang="ko-KR"/>
              <a:t>Automated Software Debugging: A Mutation Approach</a:t>
            </a:r>
            <a:endParaRPr lang="ko-KR" altLang="en-US"/>
          </a:p>
        </p:txBody>
      </p:sp>
      <p:sp>
        <p:nvSpPr>
          <p:cNvPr id="9" name="Slide Number Placeholder 8"/>
          <p:cNvSpPr>
            <a:spLocks noGrp="1"/>
          </p:cNvSpPr>
          <p:nvPr>
            <p:ph type="sldNum" sz="quarter" idx="12"/>
          </p:nvPr>
        </p:nvSpPr>
        <p:spPr/>
        <p:txBody>
          <a:bodyPr/>
          <a:lstStyle/>
          <a:p>
            <a:fld id="{6E05A448-8D01-497E-BF8B-106111B35262}" type="slidenum">
              <a:rPr lang="ko-KR" altLang="en-US" smtClean="0"/>
              <a:t>‹#›</a:t>
            </a:fld>
            <a:endParaRPr lang="ko-KR" altLang="en-US"/>
          </a:p>
        </p:txBody>
      </p:sp>
    </p:spTree>
    <p:extLst>
      <p:ext uri="{BB962C8B-B14F-4D97-AF65-F5344CB8AC3E}">
        <p14:creationId xmlns:p14="http://schemas.microsoft.com/office/powerpoint/2010/main" val="214279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8210270C-E34D-4EC6-9668-A4C06BB3C02E}" type="datetime1">
              <a:rPr lang="ko-KR" altLang="en-US" smtClean="0"/>
              <a:t>2016-12-22</a:t>
            </a:fld>
            <a:endParaRPr lang="ko-KR" altLang="en-US"/>
          </a:p>
        </p:txBody>
      </p:sp>
      <p:sp>
        <p:nvSpPr>
          <p:cNvPr id="4" name="Footer Placeholder 3"/>
          <p:cNvSpPr>
            <a:spLocks noGrp="1"/>
          </p:cNvSpPr>
          <p:nvPr>
            <p:ph type="ftr" sz="quarter" idx="11"/>
          </p:nvPr>
        </p:nvSpPr>
        <p:spPr/>
        <p:txBody>
          <a:bodyPr/>
          <a:lstStyle/>
          <a:p>
            <a:r>
              <a:rPr lang="en-US" altLang="ko-KR"/>
              <a:t>Automated Software Debugging: A Mutation Approach</a:t>
            </a:r>
            <a:endParaRPr lang="ko-KR" altLang="en-US"/>
          </a:p>
        </p:txBody>
      </p:sp>
      <p:sp>
        <p:nvSpPr>
          <p:cNvPr id="5" name="Slide Number Placeholder 4"/>
          <p:cNvSpPr>
            <a:spLocks noGrp="1"/>
          </p:cNvSpPr>
          <p:nvPr>
            <p:ph type="sldNum" sz="quarter" idx="12"/>
          </p:nvPr>
        </p:nvSpPr>
        <p:spPr/>
        <p:txBody>
          <a:bodyPr/>
          <a:lstStyle/>
          <a:p>
            <a:fld id="{6E05A448-8D01-497E-BF8B-106111B35262}" type="slidenum">
              <a:rPr lang="ko-KR" altLang="en-US" smtClean="0"/>
              <a:t>‹#›</a:t>
            </a:fld>
            <a:endParaRPr lang="ko-KR" altLang="en-US"/>
          </a:p>
        </p:txBody>
      </p:sp>
    </p:spTree>
    <p:extLst>
      <p:ext uri="{BB962C8B-B14F-4D97-AF65-F5344CB8AC3E}">
        <p14:creationId xmlns:p14="http://schemas.microsoft.com/office/powerpoint/2010/main" val="1852771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B5FD78-C0C4-40E0-918A-E3E2140A6D92}" type="datetime1">
              <a:rPr lang="ko-KR" altLang="en-US" smtClean="0"/>
              <a:t>2016-12-22</a:t>
            </a:fld>
            <a:endParaRPr lang="ko-KR" altLang="en-US"/>
          </a:p>
        </p:txBody>
      </p:sp>
      <p:sp>
        <p:nvSpPr>
          <p:cNvPr id="3" name="Footer Placeholder 2"/>
          <p:cNvSpPr>
            <a:spLocks noGrp="1"/>
          </p:cNvSpPr>
          <p:nvPr>
            <p:ph type="ftr" sz="quarter" idx="11"/>
          </p:nvPr>
        </p:nvSpPr>
        <p:spPr/>
        <p:txBody>
          <a:bodyPr/>
          <a:lstStyle/>
          <a:p>
            <a:r>
              <a:rPr lang="en-US" altLang="ko-KR"/>
              <a:t>Automated Software Debugging: A Mutation Approach</a:t>
            </a:r>
            <a:endParaRPr lang="ko-KR" altLang="en-US"/>
          </a:p>
        </p:txBody>
      </p:sp>
      <p:sp>
        <p:nvSpPr>
          <p:cNvPr id="4" name="Slide Number Placeholder 3"/>
          <p:cNvSpPr>
            <a:spLocks noGrp="1"/>
          </p:cNvSpPr>
          <p:nvPr>
            <p:ph type="sldNum" sz="quarter" idx="12"/>
          </p:nvPr>
        </p:nvSpPr>
        <p:spPr/>
        <p:txBody>
          <a:bodyPr/>
          <a:lstStyle/>
          <a:p>
            <a:fld id="{6E05A448-8D01-497E-BF8B-106111B35262}" type="slidenum">
              <a:rPr lang="ko-KR" altLang="en-US" smtClean="0"/>
              <a:t>‹#›</a:t>
            </a:fld>
            <a:endParaRPr lang="ko-KR" altLang="en-US"/>
          </a:p>
        </p:txBody>
      </p:sp>
    </p:spTree>
    <p:extLst>
      <p:ext uri="{BB962C8B-B14F-4D97-AF65-F5344CB8AC3E}">
        <p14:creationId xmlns:p14="http://schemas.microsoft.com/office/powerpoint/2010/main" val="2276630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F501EAFF-8516-487E-B440-256741A9B3D1}" type="datetime1">
              <a:rPr lang="ko-KR" altLang="en-US" smtClean="0"/>
              <a:t>2016-12-22</a:t>
            </a:fld>
            <a:endParaRPr lang="ko-KR" altLang="en-US"/>
          </a:p>
        </p:txBody>
      </p:sp>
      <p:sp>
        <p:nvSpPr>
          <p:cNvPr id="6" name="Footer Placeholder 5"/>
          <p:cNvSpPr>
            <a:spLocks noGrp="1"/>
          </p:cNvSpPr>
          <p:nvPr>
            <p:ph type="ftr" sz="quarter" idx="11"/>
          </p:nvPr>
        </p:nvSpPr>
        <p:spPr/>
        <p:txBody>
          <a:bodyPr/>
          <a:lstStyle/>
          <a:p>
            <a:r>
              <a:rPr lang="en-US" altLang="ko-KR"/>
              <a:t>Automated Software Debugging: A Mutation Approach</a:t>
            </a:r>
            <a:endParaRPr lang="ko-KR" altLang="en-US"/>
          </a:p>
        </p:txBody>
      </p:sp>
      <p:sp>
        <p:nvSpPr>
          <p:cNvPr id="7" name="Slide Number Placeholder 6"/>
          <p:cNvSpPr>
            <a:spLocks noGrp="1"/>
          </p:cNvSpPr>
          <p:nvPr>
            <p:ph type="sldNum" sz="quarter" idx="12"/>
          </p:nvPr>
        </p:nvSpPr>
        <p:spPr/>
        <p:txBody>
          <a:bodyPr/>
          <a:lstStyle/>
          <a:p>
            <a:fld id="{6E05A448-8D01-497E-BF8B-106111B35262}" type="slidenum">
              <a:rPr lang="ko-KR" altLang="en-US" smtClean="0"/>
              <a:t>‹#›</a:t>
            </a:fld>
            <a:endParaRPr lang="ko-KR" altLang="en-US"/>
          </a:p>
        </p:txBody>
      </p:sp>
    </p:spTree>
    <p:extLst>
      <p:ext uri="{BB962C8B-B14F-4D97-AF65-F5344CB8AC3E}">
        <p14:creationId xmlns:p14="http://schemas.microsoft.com/office/powerpoint/2010/main" val="3376833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450EFFB4-4B1B-4310-9426-AD0C2DF8337C}" type="datetime1">
              <a:rPr lang="ko-KR" altLang="en-US" smtClean="0"/>
              <a:t>2016-12-22</a:t>
            </a:fld>
            <a:endParaRPr lang="ko-KR" altLang="en-US"/>
          </a:p>
        </p:txBody>
      </p:sp>
      <p:sp>
        <p:nvSpPr>
          <p:cNvPr id="6" name="Footer Placeholder 5"/>
          <p:cNvSpPr>
            <a:spLocks noGrp="1"/>
          </p:cNvSpPr>
          <p:nvPr>
            <p:ph type="ftr" sz="quarter" idx="11"/>
          </p:nvPr>
        </p:nvSpPr>
        <p:spPr/>
        <p:txBody>
          <a:bodyPr/>
          <a:lstStyle/>
          <a:p>
            <a:r>
              <a:rPr lang="en-US" altLang="ko-KR"/>
              <a:t>Automated Software Debugging: A Mutation Approach</a:t>
            </a:r>
            <a:endParaRPr lang="ko-KR" altLang="en-US"/>
          </a:p>
        </p:txBody>
      </p:sp>
      <p:sp>
        <p:nvSpPr>
          <p:cNvPr id="7" name="Slide Number Placeholder 6"/>
          <p:cNvSpPr>
            <a:spLocks noGrp="1"/>
          </p:cNvSpPr>
          <p:nvPr>
            <p:ph type="sldNum" sz="quarter" idx="12"/>
          </p:nvPr>
        </p:nvSpPr>
        <p:spPr/>
        <p:txBody>
          <a:bodyPr/>
          <a:lstStyle/>
          <a:p>
            <a:fld id="{6E05A448-8D01-497E-BF8B-106111B35262}" type="slidenum">
              <a:rPr lang="ko-KR" altLang="en-US" smtClean="0"/>
              <a:t>‹#›</a:t>
            </a:fld>
            <a:endParaRPr lang="ko-KR" altLang="en-US"/>
          </a:p>
        </p:txBody>
      </p:sp>
    </p:spTree>
    <p:extLst>
      <p:ext uri="{BB962C8B-B14F-4D97-AF65-F5344CB8AC3E}">
        <p14:creationId xmlns:p14="http://schemas.microsoft.com/office/powerpoint/2010/main" val="1089528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368" y="365126"/>
            <a:ext cx="8193803" cy="850725"/>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492368" y="1346479"/>
            <a:ext cx="8193803" cy="4830484"/>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457203" y="6372118"/>
            <a:ext cx="1058711" cy="359428"/>
          </a:xfrm>
          <a:prstGeom prst="rect">
            <a:avLst/>
          </a:prstGeom>
        </p:spPr>
        <p:txBody>
          <a:bodyPr vert="horz" lIns="91440" tIns="45720" rIns="91440" bIns="45720" rtlCol="0" anchor="ctr"/>
          <a:lstStyle>
            <a:lvl1pPr algn="l">
              <a:defRPr sz="1300">
                <a:solidFill>
                  <a:schemeClr val="tx1">
                    <a:lumMod val="75000"/>
                    <a:lumOff val="25000"/>
                  </a:schemeClr>
                </a:solidFill>
                <a:latin typeface="+mn-lt"/>
              </a:defRPr>
            </a:lvl1pPr>
          </a:lstStyle>
          <a:p>
            <a:fld id="{8A8D67D4-CA69-433C-B136-D184898F28A7}" type="datetime1">
              <a:rPr lang="ko-KR" altLang="en-US" smtClean="0"/>
              <a:t>2016-12-22</a:t>
            </a:fld>
            <a:endParaRPr lang="ko-KR" altLang="en-US"/>
          </a:p>
        </p:txBody>
      </p:sp>
      <p:sp>
        <p:nvSpPr>
          <p:cNvPr id="5" name="Footer Placeholder 4"/>
          <p:cNvSpPr>
            <a:spLocks noGrp="1"/>
          </p:cNvSpPr>
          <p:nvPr>
            <p:ph type="ftr" sz="quarter" idx="3"/>
          </p:nvPr>
        </p:nvSpPr>
        <p:spPr>
          <a:xfrm>
            <a:off x="1586254" y="6372117"/>
            <a:ext cx="5385921" cy="365125"/>
          </a:xfrm>
          <a:prstGeom prst="rect">
            <a:avLst/>
          </a:prstGeom>
        </p:spPr>
        <p:txBody>
          <a:bodyPr vert="horz" lIns="91440" tIns="45720" rIns="91440" bIns="45720" rtlCol="0" anchor="ctr"/>
          <a:lstStyle>
            <a:lvl1pPr algn="ctr">
              <a:defRPr sz="1300">
                <a:solidFill>
                  <a:schemeClr val="tx1">
                    <a:lumMod val="75000"/>
                    <a:lumOff val="25000"/>
                  </a:schemeClr>
                </a:solidFill>
                <a:latin typeface="+mn-lt"/>
              </a:defRPr>
            </a:lvl1pPr>
          </a:lstStyle>
          <a:p>
            <a:r>
              <a:rPr lang="en-US" altLang="ko-KR"/>
              <a:t>Automated Software Debugging: A Mutation Approach</a:t>
            </a:r>
            <a:endParaRPr lang="ko-KR" altLang="en-US" dirty="0"/>
          </a:p>
        </p:txBody>
      </p:sp>
      <p:sp>
        <p:nvSpPr>
          <p:cNvPr id="6" name="Slide Number Placeholder 5"/>
          <p:cNvSpPr>
            <a:spLocks noGrp="1"/>
          </p:cNvSpPr>
          <p:nvPr>
            <p:ph type="sldNum" sz="quarter" idx="4"/>
          </p:nvPr>
        </p:nvSpPr>
        <p:spPr>
          <a:xfrm>
            <a:off x="7926596" y="6372117"/>
            <a:ext cx="460661" cy="359429"/>
          </a:xfrm>
          <a:prstGeom prst="rect">
            <a:avLst/>
          </a:prstGeom>
        </p:spPr>
        <p:txBody>
          <a:bodyPr vert="horz" lIns="91440" tIns="45720" rIns="91440" bIns="45720" rtlCol="0" anchor="ctr"/>
          <a:lstStyle>
            <a:lvl1pPr algn="r">
              <a:defRPr sz="1300">
                <a:solidFill>
                  <a:schemeClr val="tx1">
                    <a:lumMod val="75000"/>
                    <a:lumOff val="25000"/>
                  </a:schemeClr>
                </a:solidFill>
                <a:latin typeface="+mn-lt"/>
              </a:defRPr>
            </a:lvl1pPr>
          </a:lstStyle>
          <a:p>
            <a:fld id="{6E05A448-8D01-497E-BF8B-106111B35262}" type="slidenum">
              <a:rPr lang="ko-KR" altLang="en-US" smtClean="0"/>
              <a:pPr/>
              <a:t>‹#›</a:t>
            </a:fld>
            <a:endParaRPr lang="ko-KR" altLang="en-US" dirty="0"/>
          </a:p>
        </p:txBody>
      </p:sp>
      <p:sp>
        <p:nvSpPr>
          <p:cNvPr id="7" name="TextBox 6"/>
          <p:cNvSpPr txBox="1"/>
          <p:nvPr userDrawn="1"/>
        </p:nvSpPr>
        <p:spPr>
          <a:xfrm>
            <a:off x="8234737" y="6395180"/>
            <a:ext cx="607296" cy="292388"/>
          </a:xfrm>
          <a:prstGeom prst="rect">
            <a:avLst/>
          </a:prstGeom>
          <a:noFill/>
        </p:spPr>
        <p:txBody>
          <a:bodyPr wrap="square" rtlCol="0" anchor="ctr">
            <a:spAutoFit/>
          </a:bodyPr>
          <a:lstStyle/>
          <a:p>
            <a:r>
              <a:rPr lang="en-US" altLang="ko-KR" sz="1300" dirty="0">
                <a:solidFill>
                  <a:schemeClr val="tx1">
                    <a:lumMod val="75000"/>
                    <a:lumOff val="25000"/>
                  </a:schemeClr>
                </a:solidFill>
                <a:latin typeface="+mn-lt"/>
              </a:rPr>
              <a:t>/ 37</a:t>
            </a:r>
            <a:endParaRPr lang="ko-KR" altLang="en-US" sz="1300" dirty="0">
              <a:solidFill>
                <a:schemeClr val="tx1">
                  <a:lumMod val="75000"/>
                  <a:lumOff val="25000"/>
                </a:schemeClr>
              </a:solidFill>
              <a:latin typeface="+mn-lt"/>
            </a:endParaRPr>
          </a:p>
        </p:txBody>
      </p:sp>
      <p:sp>
        <p:nvSpPr>
          <p:cNvPr id="8" name="TextBox 7"/>
          <p:cNvSpPr txBox="1"/>
          <p:nvPr userDrawn="1"/>
        </p:nvSpPr>
        <p:spPr>
          <a:xfrm>
            <a:off x="7011853" y="6458269"/>
            <a:ext cx="915614" cy="241348"/>
          </a:xfrm>
          <a:prstGeom prst="rect">
            <a:avLst/>
          </a:prstGeom>
          <a:noFill/>
        </p:spPr>
        <p:txBody>
          <a:bodyPr wrap="square" rtlCol="0" anchor="ctr">
            <a:spAutoFit/>
          </a:bodyPr>
          <a:lstStyle/>
          <a:p>
            <a:pPr>
              <a:lnSpc>
                <a:spcPct val="70000"/>
              </a:lnSpc>
            </a:pPr>
            <a:r>
              <a:rPr lang="en-US" altLang="ko-KR" sz="1300" dirty="0">
                <a:solidFill>
                  <a:schemeClr val="tx1">
                    <a:lumMod val="75000"/>
                    <a:lumOff val="25000"/>
                  </a:schemeClr>
                </a:solidFill>
                <a:latin typeface="+mn-lt"/>
              </a:rPr>
              <a:t>Shin Hong</a:t>
            </a:r>
            <a:endParaRPr lang="ko-KR" altLang="en-US" sz="1300" dirty="0">
              <a:solidFill>
                <a:schemeClr val="tx1">
                  <a:lumMod val="75000"/>
                  <a:lumOff val="25000"/>
                </a:schemeClr>
              </a:solidFill>
              <a:latin typeface="+mn-lt"/>
            </a:endParaRPr>
          </a:p>
        </p:txBody>
      </p:sp>
    </p:spTree>
    <p:extLst>
      <p:ext uri="{BB962C8B-B14F-4D97-AF65-F5344CB8AC3E}">
        <p14:creationId xmlns:p14="http://schemas.microsoft.com/office/powerpoint/2010/main" val="1844580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1" hangingPunct="1">
        <a:lnSpc>
          <a:spcPct val="90000"/>
        </a:lnSpc>
        <a:spcBef>
          <a:spcPct val="0"/>
        </a:spcBef>
        <a:buNone/>
        <a:defRPr sz="3600" kern="1200">
          <a:solidFill>
            <a:schemeClr val="tx1"/>
          </a:solidFill>
          <a:latin typeface="+mn-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18.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31.png"/><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Layout" Target="../slideLayouts/slideLayout2.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7.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77249"/>
            <a:ext cx="9143999" cy="4124334"/>
          </a:xfrm>
          <a:prstGeom prst="rect">
            <a:avLst/>
          </a:prstGeom>
          <a:gradFill flip="none" rotWithShape="1">
            <a:gsLst>
              <a:gs pos="48000">
                <a:schemeClr val="bg1"/>
              </a:gs>
              <a:gs pos="92000">
                <a:schemeClr val="bg1">
                  <a:lumMod val="85000"/>
                </a:schemeClr>
              </a:gs>
              <a:gs pos="100000">
                <a:schemeClr val="bg1">
                  <a:lumMod val="95000"/>
                </a:schemeClr>
              </a:gs>
            </a:gsLst>
            <a:path path="circle">
              <a:fillToRect l="50000" t="130000" r="50000" b="-30000"/>
            </a:path>
            <a:tileRect/>
          </a:gradFill>
        </p:spPr>
        <p:txBody>
          <a:bodyPr wrap="square" rtlCol="0">
            <a:spAutoFit/>
          </a:bodyPr>
          <a:lstStyle/>
          <a:p>
            <a:pPr algn="dist">
              <a:lnSpc>
                <a:spcPct val="85000"/>
              </a:lnSpc>
            </a:pPr>
            <a:r>
              <a:rPr lang="en-US" altLang="ko-KR" sz="2800" dirty="0">
                <a:solidFill>
                  <a:schemeClr val="tx1">
                    <a:lumMod val="75000"/>
                    <a:lumOff val="25000"/>
                  </a:schemeClr>
                </a:solidFill>
                <a:cs typeface="Arial" panose="020B0604020202020204" pitchFamily="34" charset="0"/>
              </a:rPr>
              <a:t>01101010101000101010101010010101101010101000101010101010010101010101010101010101101010101000101010110101010100010101010101001010101010101010101010110101001000101011010101010001010</a:t>
            </a:r>
            <a:r>
              <a:rPr lang="en-US" altLang="ko-KR" sz="2800" b="1" dirty="0">
                <a:solidFill>
                  <a:srgbClr val="C00000"/>
                </a:solidFill>
                <a:cs typeface="Arial" panose="020B0604020202020204" pitchFamily="34" charset="0"/>
              </a:rPr>
              <a:t>BUG</a:t>
            </a:r>
            <a:r>
              <a:rPr lang="en-US" altLang="ko-KR" sz="2800" dirty="0">
                <a:solidFill>
                  <a:schemeClr val="tx1">
                    <a:lumMod val="75000"/>
                    <a:lumOff val="25000"/>
                  </a:schemeClr>
                </a:solidFill>
                <a:cs typeface="Arial" panose="020B0604020202020204" pitchFamily="34" charset="0"/>
              </a:rPr>
              <a:t>10101010010101010101010100101101010101010101010100010101010101001010101010101010101010110101010100101010101010101010110101010100010101011010110101010100010101010101001010101010101010101010110101010100010101101010101000101010101010010101010101010101010110101010100010101010101001010101010101010101001010110101010100010101011010110101010100010101101010101110</a:t>
            </a:r>
            <a:endParaRPr lang="ko-KR" altLang="en-US" sz="2800" dirty="0">
              <a:solidFill>
                <a:schemeClr val="tx1">
                  <a:lumMod val="75000"/>
                  <a:lumOff val="25000"/>
                </a:schemeClr>
              </a:solidFill>
              <a:cs typeface="Arial" panose="020B0604020202020204" pitchFamily="34" charset="0"/>
            </a:endParaRPr>
          </a:p>
        </p:txBody>
      </p:sp>
      <p:sp>
        <p:nvSpPr>
          <p:cNvPr id="8" name="직사각형 7"/>
          <p:cNvSpPr/>
          <p:nvPr/>
        </p:nvSpPr>
        <p:spPr>
          <a:xfrm>
            <a:off x="0" y="6139543"/>
            <a:ext cx="9144000" cy="718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ctrTitle"/>
          </p:nvPr>
        </p:nvSpPr>
        <p:spPr>
          <a:xfrm>
            <a:off x="0" y="3925956"/>
            <a:ext cx="9144000" cy="2932043"/>
          </a:xfrm>
          <a:solidFill>
            <a:srgbClr val="002060"/>
          </a:solidFill>
        </p:spPr>
        <p:style>
          <a:lnRef idx="0">
            <a:schemeClr val="accent5"/>
          </a:lnRef>
          <a:fillRef idx="3">
            <a:schemeClr val="accent5"/>
          </a:fillRef>
          <a:effectRef idx="3">
            <a:schemeClr val="accent5"/>
          </a:effectRef>
          <a:fontRef idx="minor">
            <a:schemeClr val="lt1"/>
          </a:fontRef>
        </p:style>
        <p:txBody>
          <a:bodyPr anchor="t">
            <a:noAutofit/>
          </a:bodyPr>
          <a:lstStyle/>
          <a:p>
            <a:pPr algn="l">
              <a:lnSpc>
                <a:spcPct val="100000"/>
              </a:lnSpc>
            </a:pPr>
            <a:r>
              <a:rPr lang="en-US" altLang="ko-KR" sz="3600" b="1" dirty="0">
                <a:effectLst>
                  <a:outerShdw blurRad="38100" dist="38100" dir="2700000" algn="tl">
                    <a:srgbClr val="000000">
                      <a:alpha val="43137"/>
                    </a:srgbClr>
                  </a:outerShdw>
                </a:effectLst>
              </a:rPr>
              <a:t>  Automated Software Debugging</a:t>
            </a:r>
            <a:br>
              <a:rPr lang="en-US" altLang="ko-KR" sz="3600" b="1" dirty="0">
                <a:effectLst>
                  <a:outerShdw blurRad="38100" dist="38100" dir="2700000" algn="tl">
                    <a:srgbClr val="000000">
                      <a:alpha val="43137"/>
                    </a:srgbClr>
                  </a:outerShdw>
                </a:effectLst>
              </a:rPr>
            </a:br>
            <a:r>
              <a:rPr lang="en-US" altLang="ko-KR" sz="3600" b="1" dirty="0">
                <a:effectLst>
                  <a:outerShdw blurRad="38100" dist="38100" dir="2700000" algn="tl">
                    <a:srgbClr val="000000">
                      <a:alpha val="43137"/>
                    </a:srgbClr>
                  </a:outerShdw>
                </a:effectLst>
              </a:rPr>
              <a:t>  : A Mutation Approach</a:t>
            </a:r>
            <a:endParaRPr lang="ko-KR" altLang="en-US" sz="3600" b="1" dirty="0">
              <a:effectLst>
                <a:outerShdw blurRad="38100" dist="38100" dir="2700000" algn="tl">
                  <a:srgbClr val="000000">
                    <a:alpha val="43137"/>
                  </a:srgbClr>
                </a:outerShdw>
              </a:effectLst>
            </a:endParaRPr>
          </a:p>
        </p:txBody>
      </p:sp>
      <p:sp>
        <p:nvSpPr>
          <p:cNvPr id="9" name="TextBox 8"/>
          <p:cNvSpPr txBox="1"/>
          <p:nvPr/>
        </p:nvSpPr>
        <p:spPr>
          <a:xfrm>
            <a:off x="248478" y="5266339"/>
            <a:ext cx="8895522" cy="861774"/>
          </a:xfrm>
          <a:prstGeom prst="rect">
            <a:avLst/>
          </a:prstGeom>
          <a:noFill/>
        </p:spPr>
        <p:txBody>
          <a:bodyPr wrap="square" rtlCol="0">
            <a:spAutoFit/>
          </a:bodyPr>
          <a:lstStyle/>
          <a:p>
            <a:endParaRPr lang="en-US" altLang="ko-KR" b="1" spc="-150" dirty="0">
              <a:solidFill>
                <a:schemeClr val="bg1"/>
              </a:solidFill>
            </a:endParaRPr>
          </a:p>
          <a:p>
            <a:r>
              <a:rPr lang="en-US" altLang="ko-KR" sz="3200" b="1" dirty="0">
                <a:solidFill>
                  <a:schemeClr val="bg1"/>
                </a:solidFill>
              </a:rPr>
              <a:t>Shin Hong  </a:t>
            </a:r>
            <a:r>
              <a:rPr lang="en-US" altLang="ko-KR" sz="2400" dirty="0">
                <a:solidFill>
                  <a:schemeClr val="bg1"/>
                </a:solidFill>
              </a:rPr>
              <a:t>School of </a:t>
            </a:r>
            <a:r>
              <a:rPr lang="en-US" altLang="ko-KR" sz="2400" dirty="0" err="1">
                <a:solidFill>
                  <a:schemeClr val="bg1"/>
                </a:solidFill>
              </a:rPr>
              <a:t>CSEE</a:t>
            </a:r>
            <a:r>
              <a:rPr lang="en-US" altLang="ko-KR" sz="2400" dirty="0">
                <a:solidFill>
                  <a:schemeClr val="bg1"/>
                </a:solidFill>
              </a:rPr>
              <a:t>, </a:t>
            </a:r>
            <a:r>
              <a:rPr lang="en-US" altLang="ko-KR" sz="2400" dirty="0" err="1">
                <a:solidFill>
                  <a:schemeClr val="bg1"/>
                </a:solidFill>
              </a:rPr>
              <a:t>Handong</a:t>
            </a:r>
            <a:r>
              <a:rPr lang="en-US" altLang="ko-KR" sz="2400" dirty="0">
                <a:solidFill>
                  <a:schemeClr val="bg1"/>
                </a:solidFill>
              </a:rPr>
              <a:t> Global University</a:t>
            </a:r>
          </a:p>
        </p:txBody>
      </p:sp>
      <p:sp>
        <p:nvSpPr>
          <p:cNvPr id="17" name="직사각형 16"/>
          <p:cNvSpPr/>
          <p:nvPr/>
        </p:nvSpPr>
        <p:spPr>
          <a:xfrm>
            <a:off x="0" y="-177249"/>
            <a:ext cx="9143999" cy="4103205"/>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p:nvSpPr>
        <p:spPr>
          <a:xfrm>
            <a:off x="5216057" y="63611"/>
            <a:ext cx="2260324" cy="21762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5139507" y="548003"/>
            <a:ext cx="2798859" cy="1678023"/>
          </a:xfrm>
          <a:prstGeom prst="rect">
            <a:avLst/>
          </a:prstGeom>
          <a:noFill/>
        </p:spPr>
        <p:txBody>
          <a:bodyPr wrap="square" rtlCol="0">
            <a:spAutoFit/>
          </a:bodyPr>
          <a:lstStyle/>
          <a:p>
            <a:pPr>
              <a:lnSpc>
                <a:spcPct val="80000"/>
              </a:lnSpc>
            </a:pPr>
            <a:r>
              <a:rPr lang="en-US" altLang="ko-KR" sz="3200" dirty="0">
                <a:solidFill>
                  <a:schemeClr val="tx1">
                    <a:lumMod val="85000"/>
                    <a:lumOff val="15000"/>
                  </a:schemeClr>
                </a:solidFill>
              </a:rPr>
              <a:t> 1010110101</a:t>
            </a:r>
          </a:p>
          <a:p>
            <a:pPr>
              <a:lnSpc>
                <a:spcPct val="80000"/>
              </a:lnSpc>
            </a:pPr>
            <a:r>
              <a:rPr lang="en-US" altLang="ko-KR" sz="3200" dirty="0" err="1">
                <a:solidFill>
                  <a:schemeClr val="tx1">
                    <a:lumMod val="85000"/>
                    <a:lumOff val="15000"/>
                  </a:schemeClr>
                </a:solidFill>
              </a:rPr>
              <a:t>100</a:t>
            </a:r>
            <a:r>
              <a:rPr lang="en-US" altLang="ko-KR" sz="3200" b="1" dirty="0" err="1">
                <a:solidFill>
                  <a:srgbClr val="C00000"/>
                </a:solidFill>
                <a:effectLst>
                  <a:outerShdw blurRad="38100" dist="38100" dir="2700000" algn="tl">
                    <a:srgbClr val="000000">
                      <a:alpha val="43137"/>
                    </a:srgbClr>
                  </a:outerShdw>
                </a:effectLst>
              </a:rPr>
              <a:t>BUG</a:t>
            </a:r>
            <a:r>
              <a:rPr lang="en-US" altLang="ko-KR" sz="3200" dirty="0" err="1">
                <a:solidFill>
                  <a:schemeClr val="tx1">
                    <a:lumMod val="85000"/>
                    <a:lumOff val="15000"/>
                  </a:schemeClr>
                </a:solidFill>
              </a:rPr>
              <a:t>1010</a:t>
            </a:r>
            <a:endParaRPr lang="en-US" altLang="ko-KR" sz="3200" dirty="0">
              <a:solidFill>
                <a:schemeClr val="tx1">
                  <a:lumMod val="85000"/>
                  <a:lumOff val="15000"/>
                </a:schemeClr>
              </a:solidFill>
            </a:endParaRPr>
          </a:p>
          <a:p>
            <a:pPr>
              <a:lnSpc>
                <a:spcPct val="80000"/>
              </a:lnSpc>
            </a:pPr>
            <a:r>
              <a:rPr lang="en-US" altLang="ko-KR" sz="3200" dirty="0">
                <a:solidFill>
                  <a:schemeClr val="tx1">
                    <a:lumMod val="85000"/>
                    <a:lumOff val="15000"/>
                  </a:schemeClr>
                </a:solidFill>
              </a:rPr>
              <a:t>  011101101</a:t>
            </a:r>
          </a:p>
          <a:p>
            <a:pPr>
              <a:lnSpc>
                <a:spcPct val="80000"/>
              </a:lnSpc>
            </a:pPr>
            <a:r>
              <a:rPr lang="en-US" altLang="ko-KR" sz="3200" dirty="0">
                <a:solidFill>
                  <a:schemeClr val="tx1">
                    <a:lumMod val="85000"/>
                    <a:lumOff val="15000"/>
                  </a:schemeClr>
                </a:solidFill>
              </a:rPr>
              <a:t>    0101101</a:t>
            </a:r>
            <a:endParaRPr lang="en-US" altLang="ko-KR" sz="3600" dirty="0">
              <a:solidFill>
                <a:schemeClr val="tx1">
                  <a:lumMod val="85000"/>
                  <a:lumOff val="15000"/>
                </a:schemeClr>
              </a:solidFill>
            </a:endParaRPr>
          </a:p>
        </p:txBody>
      </p:sp>
      <p:sp>
        <p:nvSpPr>
          <p:cNvPr id="11" name="TextBox 10"/>
          <p:cNvSpPr txBox="1"/>
          <p:nvPr/>
        </p:nvSpPr>
        <p:spPr>
          <a:xfrm>
            <a:off x="5542062" y="63198"/>
            <a:ext cx="1902515" cy="584775"/>
          </a:xfrm>
          <a:prstGeom prst="rect">
            <a:avLst/>
          </a:prstGeom>
          <a:noFill/>
        </p:spPr>
        <p:txBody>
          <a:bodyPr wrap="square" rtlCol="0">
            <a:spAutoFit/>
          </a:bodyPr>
          <a:lstStyle/>
          <a:p>
            <a:r>
              <a:rPr lang="en-US" altLang="ko-KR" sz="3200" dirty="0">
                <a:solidFill>
                  <a:schemeClr val="tx1">
                    <a:lumMod val="85000"/>
                    <a:lumOff val="15000"/>
                  </a:schemeClr>
                </a:solidFill>
              </a:rPr>
              <a:t>1101100</a:t>
            </a:r>
          </a:p>
        </p:txBody>
      </p:sp>
      <p:pic>
        <p:nvPicPr>
          <p:cNvPr id="1030" name="Picture 6" descr="Image result for 돋보기 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98071"/>
                    </a14:imgEffect>
                  </a14:imgLayer>
                </a14:imgProps>
              </a:ext>
              <a:ext uri="{28A0092B-C50C-407E-A947-70E740481C1C}">
                <a14:useLocalDpi xmlns:a14="http://schemas.microsoft.com/office/drawing/2010/main" val="0"/>
              </a:ext>
            </a:extLst>
          </a:blip>
          <a:srcRect/>
          <a:stretch>
            <a:fillRect/>
          </a:stretch>
        </p:blipFill>
        <p:spPr bwMode="auto">
          <a:xfrm>
            <a:off x="5064981" y="-19473"/>
            <a:ext cx="3924300" cy="381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825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3453" y="345475"/>
            <a:ext cx="8422718" cy="843046"/>
          </a:xfrm>
        </p:spPr>
        <p:txBody>
          <a:bodyPr/>
          <a:lstStyle/>
          <a:p>
            <a:r>
              <a:rPr lang="en-US" altLang="ko-KR" dirty="0"/>
              <a:t>Limitations of the state-of-art </a:t>
            </a:r>
            <a:r>
              <a:rPr lang="en-US" altLang="ko-KR" dirty="0" err="1"/>
              <a:t>SBFLs</a:t>
            </a:r>
            <a:endParaRPr lang="ko-KR" altLang="en-US" dirty="0"/>
          </a:p>
        </p:txBody>
      </p:sp>
      <p:sp>
        <p:nvSpPr>
          <p:cNvPr id="3" name="내용 개체 틀 2"/>
          <p:cNvSpPr>
            <a:spLocks noGrp="1"/>
          </p:cNvSpPr>
          <p:nvPr>
            <p:ph idx="1"/>
          </p:nvPr>
        </p:nvSpPr>
        <p:spPr>
          <a:xfrm>
            <a:off x="298960" y="1291136"/>
            <a:ext cx="8651632" cy="2281386"/>
          </a:xfrm>
        </p:spPr>
        <p:txBody>
          <a:bodyPr>
            <a:normAutofit/>
          </a:bodyPr>
          <a:lstStyle/>
          <a:p>
            <a:pPr>
              <a:lnSpc>
                <a:spcPct val="100000"/>
              </a:lnSpc>
            </a:pPr>
            <a:r>
              <a:rPr lang="en-US" altLang="ko-KR" sz="2600" dirty="0" err="1"/>
              <a:t>SBFL</a:t>
            </a:r>
            <a:r>
              <a:rPr lang="en-US" altLang="ko-KR" sz="2600" dirty="0"/>
              <a:t> performs well only with high quality test cases</a:t>
            </a:r>
          </a:p>
          <a:p>
            <a:pPr lvl="1">
              <a:lnSpc>
                <a:spcPct val="100000"/>
              </a:lnSpc>
            </a:pPr>
            <a:r>
              <a:rPr lang="en-US" altLang="ko-KR" dirty="0"/>
              <a:t>The test cases should have a great diversity of code coverage</a:t>
            </a:r>
          </a:p>
          <a:p>
            <a:pPr>
              <a:lnSpc>
                <a:spcPct val="100000"/>
              </a:lnSpc>
            </a:pPr>
            <a:r>
              <a:rPr lang="en-US" altLang="ko-KR" sz="2600" dirty="0" err="1"/>
              <a:t>SBFL</a:t>
            </a:r>
            <a:r>
              <a:rPr lang="en-US" altLang="ko-KR" sz="2600" dirty="0"/>
              <a:t> cannot differentiate code entities in a basic block</a:t>
            </a:r>
          </a:p>
          <a:p>
            <a:pPr>
              <a:lnSpc>
                <a:spcPct val="100000"/>
              </a:lnSpc>
            </a:pPr>
            <a:r>
              <a:rPr lang="en-US" altLang="ko-KR" sz="2600" dirty="0"/>
              <a:t>No scoring scheme gives accurate results reliably</a:t>
            </a:r>
            <a:r>
              <a:rPr lang="en-US" altLang="ko-KR" dirty="0"/>
              <a:t> </a:t>
            </a:r>
            <a:r>
              <a:rPr lang="en-US" altLang="ko-KR" sz="2000" dirty="0"/>
              <a:t>[</a:t>
            </a:r>
            <a:r>
              <a:rPr lang="en-US" altLang="ko-KR" sz="2000" dirty="0" err="1"/>
              <a:t>Yoo</a:t>
            </a:r>
            <a:r>
              <a:rPr lang="en-US" altLang="ko-KR" sz="2000" dirty="0"/>
              <a:t> </a:t>
            </a:r>
            <a:r>
              <a:rPr lang="en-US" altLang="ko-KR" sz="2000" i="1" dirty="0"/>
              <a:t>et al.</a:t>
            </a:r>
            <a:r>
              <a:rPr lang="en-US" altLang="ko-KR" sz="2000" dirty="0"/>
              <a:t>, '15]</a:t>
            </a:r>
          </a:p>
          <a:p>
            <a:pPr>
              <a:lnSpc>
                <a:spcPct val="100000"/>
              </a:lnSpc>
            </a:pPr>
            <a:endParaRPr lang="en-US" altLang="ko-KR" dirty="0"/>
          </a:p>
        </p:txBody>
      </p:sp>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10</a:t>
            </a:fld>
            <a:endParaRPr lang="ko-KR" altLang="en-US"/>
          </a:p>
        </p:txBody>
      </p:sp>
      <p:grpSp>
        <p:nvGrpSpPr>
          <p:cNvPr id="40" name="그룹 39"/>
          <p:cNvGrpSpPr/>
          <p:nvPr/>
        </p:nvGrpSpPr>
        <p:grpSpPr>
          <a:xfrm>
            <a:off x="1219176" y="3610099"/>
            <a:ext cx="6293920" cy="2871102"/>
            <a:chOff x="1374424" y="2094339"/>
            <a:chExt cx="6293920" cy="3267101"/>
          </a:xfrm>
        </p:grpSpPr>
        <p:grpSp>
          <p:nvGrpSpPr>
            <p:cNvPr id="41" name="그룹 40"/>
            <p:cNvGrpSpPr/>
            <p:nvPr/>
          </p:nvGrpSpPr>
          <p:grpSpPr>
            <a:xfrm>
              <a:off x="1374424" y="2094339"/>
              <a:ext cx="6293920" cy="3267101"/>
              <a:chOff x="1374424" y="2094339"/>
              <a:chExt cx="6293920" cy="3267101"/>
            </a:xfrm>
          </p:grpSpPr>
          <p:sp>
            <p:nvSpPr>
              <p:cNvPr id="44" name="TextBox 7"/>
              <p:cNvSpPr txBox="1"/>
              <p:nvPr/>
            </p:nvSpPr>
            <p:spPr>
              <a:xfrm>
                <a:off x="2754388" y="2576633"/>
                <a:ext cx="1323900" cy="23778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ct val="70000"/>
                  </a:lnSpc>
                </a:pPr>
                <a:r>
                  <a:rPr lang="en-US" altLang="ko-KR" sz="1600" b="1" dirty="0">
                    <a:latin typeface="Calibri" panose="020F0502020204030204" pitchFamily="34" charset="0"/>
                  </a:rPr>
                  <a:t>Tarantula</a:t>
                </a:r>
              </a:p>
              <a:p>
                <a:pPr>
                  <a:lnSpc>
                    <a:spcPct val="70000"/>
                  </a:lnSpc>
                </a:pPr>
                <a:r>
                  <a:rPr lang="en-US" altLang="ko-KR" sz="1600" b="1" dirty="0">
                    <a:latin typeface="Calibri" panose="020F0502020204030204" pitchFamily="34" charset="0"/>
                  </a:rPr>
                  <a:t>[</a:t>
                </a:r>
                <a:r>
                  <a:rPr lang="en-US" altLang="ko-KR" sz="1600" b="1" dirty="0" err="1">
                    <a:latin typeface="Calibri" panose="020F0502020204030204" pitchFamily="34" charset="0"/>
                  </a:rPr>
                  <a:t>ICSE</a:t>
                </a:r>
                <a:r>
                  <a:rPr lang="en-US" altLang="ko-KR" sz="1600" b="1" dirty="0">
                    <a:latin typeface="Calibri" panose="020F0502020204030204" pitchFamily="34" charset="0"/>
                  </a:rPr>
                  <a:t> 2002]</a:t>
                </a:r>
                <a:endParaRPr lang="ko-KR" altLang="en-US" sz="1600" b="1" dirty="0">
                  <a:latin typeface="Calibri" panose="020F0502020204030204" pitchFamily="34" charset="0"/>
                </a:endParaRPr>
              </a:p>
            </p:txBody>
          </p:sp>
          <p:sp>
            <p:nvSpPr>
              <p:cNvPr id="45" name="TextBox 8"/>
              <p:cNvSpPr txBox="1"/>
              <p:nvPr/>
            </p:nvSpPr>
            <p:spPr>
              <a:xfrm>
                <a:off x="3730371" y="3708321"/>
                <a:ext cx="1296143" cy="26759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ct val="70000"/>
                  </a:lnSpc>
                </a:pPr>
                <a:r>
                  <a:rPr lang="en-US" altLang="ko-KR" sz="1600" b="1" dirty="0" err="1">
                    <a:latin typeface="Calibri" panose="020F0502020204030204" pitchFamily="34" charset="0"/>
                  </a:rPr>
                  <a:t>Ochiai</a:t>
                </a:r>
                <a:endParaRPr lang="en-US" altLang="ko-KR" sz="1600" b="1" dirty="0">
                  <a:latin typeface="Calibri" panose="020F0502020204030204" pitchFamily="34" charset="0"/>
                </a:endParaRPr>
              </a:p>
              <a:p>
                <a:pPr>
                  <a:lnSpc>
                    <a:spcPct val="70000"/>
                  </a:lnSpc>
                </a:pPr>
                <a:r>
                  <a:rPr lang="en-US" altLang="ko-KR" sz="1600" b="1" dirty="0">
                    <a:latin typeface="Calibri" panose="020F0502020204030204" pitchFamily="34" charset="0"/>
                  </a:rPr>
                  <a:t>[</a:t>
                </a:r>
                <a:r>
                  <a:rPr lang="en-US" altLang="ko-KR" sz="1600" b="1" dirty="0" err="1">
                    <a:latin typeface="Calibri" panose="020F0502020204030204" pitchFamily="34" charset="0"/>
                  </a:rPr>
                  <a:t>PRDC</a:t>
                </a:r>
                <a:r>
                  <a:rPr lang="en-US" altLang="ko-KR" sz="1600" b="1" dirty="0">
                    <a:latin typeface="Calibri" panose="020F0502020204030204" pitchFamily="34" charset="0"/>
                  </a:rPr>
                  <a:t> 06]    </a:t>
                </a:r>
                <a:endParaRPr lang="ko-KR" altLang="en-US" sz="1600" b="1" dirty="0">
                  <a:latin typeface="Calibri" panose="020F0502020204030204" pitchFamily="34" charset="0"/>
                </a:endParaRPr>
              </a:p>
            </p:txBody>
          </p:sp>
          <p:sp>
            <p:nvSpPr>
              <p:cNvPr id="46" name="TextBox 9"/>
              <p:cNvSpPr txBox="1"/>
              <p:nvPr/>
            </p:nvSpPr>
            <p:spPr>
              <a:xfrm>
                <a:off x="4998755" y="3766816"/>
                <a:ext cx="1093413" cy="36004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ct val="70000"/>
                  </a:lnSpc>
                </a:pPr>
                <a:r>
                  <a:rPr lang="en-US" altLang="ko-KR" sz="1600" b="1" dirty="0">
                    <a:latin typeface="Calibri" panose="020F0502020204030204" pitchFamily="34" charset="0"/>
                  </a:rPr>
                  <a:t>Wong</a:t>
                </a:r>
              </a:p>
              <a:p>
                <a:pPr>
                  <a:lnSpc>
                    <a:spcPct val="70000"/>
                  </a:lnSpc>
                </a:pPr>
                <a:r>
                  <a:rPr lang="en-US" altLang="ko-KR" sz="1600" b="1" dirty="0">
                    <a:latin typeface="Calibri" panose="020F0502020204030204" pitchFamily="34" charset="0"/>
                  </a:rPr>
                  <a:t>[</a:t>
                </a:r>
                <a:r>
                  <a:rPr lang="en-US" altLang="ko-KR" sz="1600" b="1" dirty="0" err="1">
                    <a:latin typeface="Calibri" panose="020F0502020204030204" pitchFamily="34" charset="0"/>
                  </a:rPr>
                  <a:t>JSS</a:t>
                </a:r>
                <a:r>
                  <a:rPr lang="en-US" altLang="ko-KR" sz="1600" b="1" dirty="0">
                    <a:latin typeface="Calibri" panose="020F0502020204030204" pitchFamily="34" charset="0"/>
                  </a:rPr>
                  <a:t> 10]</a:t>
                </a:r>
                <a:endParaRPr lang="ko-KR" altLang="en-US" sz="1600" b="1" dirty="0">
                  <a:latin typeface="Calibri" panose="020F0502020204030204" pitchFamily="34" charset="0"/>
                </a:endParaRPr>
              </a:p>
            </p:txBody>
          </p:sp>
          <p:cxnSp>
            <p:nvCxnSpPr>
              <p:cNvPr id="48" name="직선 화살표 연결선 47"/>
              <p:cNvCxnSpPr/>
              <p:nvPr/>
            </p:nvCxnSpPr>
            <p:spPr>
              <a:xfrm flipV="1">
                <a:off x="2403760" y="2283831"/>
                <a:ext cx="0" cy="271201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9" name="직선 화살표 연결선 48"/>
              <p:cNvCxnSpPr/>
              <p:nvPr/>
            </p:nvCxnSpPr>
            <p:spPr>
              <a:xfrm>
                <a:off x="2394035" y="4995843"/>
                <a:ext cx="471325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5558521" y="4941168"/>
                <a:ext cx="2109823" cy="420272"/>
              </a:xfrm>
              <a:prstGeom prst="rect">
                <a:avLst/>
              </a:prstGeom>
              <a:noFill/>
            </p:spPr>
            <p:txBody>
              <a:bodyPr wrap="square" rtlCol="0">
                <a:spAutoFit/>
              </a:bodyPr>
              <a:lstStyle/>
              <a:p>
                <a:r>
                  <a:rPr lang="en-US" altLang="ko-KR" b="1" dirty="0">
                    <a:latin typeface="Calibri" panose="020F0502020204030204" pitchFamily="34" charset="0"/>
                  </a:rPr>
                  <a:t>2011      Year</a:t>
                </a:r>
                <a:endParaRPr lang="ko-KR" altLang="en-US" b="1" dirty="0">
                  <a:latin typeface="Calibri" panose="020F0502020204030204" pitchFamily="34" charset="0"/>
                </a:endParaRPr>
              </a:p>
            </p:txBody>
          </p:sp>
          <p:sp>
            <p:nvSpPr>
              <p:cNvPr id="51" name="TextBox 50"/>
              <p:cNvSpPr txBox="1"/>
              <p:nvPr/>
            </p:nvSpPr>
            <p:spPr>
              <a:xfrm rot="16200000">
                <a:off x="101989" y="3366774"/>
                <a:ext cx="3089635" cy="544765"/>
              </a:xfrm>
              <a:prstGeom prst="rect">
                <a:avLst/>
              </a:prstGeom>
              <a:noFill/>
            </p:spPr>
            <p:txBody>
              <a:bodyPr wrap="square" rtlCol="0" anchor="ctr">
                <a:spAutoFit/>
              </a:bodyPr>
              <a:lstStyle/>
              <a:p>
                <a:pPr algn="ctr">
                  <a:lnSpc>
                    <a:spcPct val="80000"/>
                  </a:lnSpc>
                </a:pPr>
                <a:r>
                  <a:rPr lang="en-US" altLang="ko-KR" b="1" dirty="0">
                    <a:latin typeface="Calibri" panose="020F0502020204030204" pitchFamily="34" charset="0"/>
                  </a:rPr>
                  <a:t>Ranking of faulty </a:t>
                </a:r>
                <a:r>
                  <a:rPr lang="en-US" altLang="ko-KR" b="1" dirty="0" err="1">
                    <a:latin typeface="Calibri" panose="020F0502020204030204" pitchFamily="34" charset="0"/>
                  </a:rPr>
                  <a:t>stmt</a:t>
                </a:r>
                <a:r>
                  <a:rPr lang="en-US" altLang="ko-KR" b="1" dirty="0">
                    <a:latin typeface="Calibri" panose="020F0502020204030204" pitchFamily="34" charset="0"/>
                  </a:rPr>
                  <a:t> among all executed </a:t>
                </a:r>
                <a:r>
                  <a:rPr lang="en-US" altLang="ko-KR" b="1" dirty="0" err="1">
                    <a:latin typeface="Calibri" panose="020F0502020204030204" pitchFamily="34" charset="0"/>
                  </a:rPr>
                  <a:t>stmts</a:t>
                </a:r>
                <a:r>
                  <a:rPr lang="en-US" altLang="ko-KR" b="1" dirty="0">
                    <a:latin typeface="Calibri" panose="020F0502020204030204" pitchFamily="34" charset="0"/>
                  </a:rPr>
                  <a:t> (%)</a:t>
                </a:r>
                <a:endParaRPr lang="ko-KR" altLang="en-US" b="1" dirty="0">
                  <a:latin typeface="Calibri" panose="020F0502020204030204" pitchFamily="34" charset="0"/>
                </a:endParaRPr>
              </a:p>
            </p:txBody>
          </p:sp>
          <p:sp>
            <p:nvSpPr>
              <p:cNvPr id="52" name="타원 51"/>
              <p:cNvSpPr/>
              <p:nvPr/>
            </p:nvSpPr>
            <p:spPr>
              <a:xfrm>
                <a:off x="2521557" y="2571863"/>
                <a:ext cx="246125" cy="24106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53" name="타원 52"/>
              <p:cNvSpPr/>
              <p:nvPr/>
            </p:nvSpPr>
            <p:spPr>
              <a:xfrm>
                <a:off x="3556997" y="3723991"/>
                <a:ext cx="246125" cy="24106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54" name="타원 53"/>
              <p:cNvSpPr/>
              <p:nvPr/>
            </p:nvSpPr>
            <p:spPr>
              <a:xfrm>
                <a:off x="4796024" y="3757445"/>
                <a:ext cx="246125" cy="24106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55" name="타원 54"/>
              <p:cNvSpPr/>
              <p:nvPr/>
            </p:nvSpPr>
            <p:spPr>
              <a:xfrm>
                <a:off x="5766035" y="3868007"/>
                <a:ext cx="246125" cy="24106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57" name="TextBox 9"/>
              <p:cNvSpPr txBox="1"/>
              <p:nvPr/>
            </p:nvSpPr>
            <p:spPr>
              <a:xfrm>
                <a:off x="5940152" y="3852337"/>
                <a:ext cx="1728192" cy="36004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ct val="70000"/>
                  </a:lnSpc>
                </a:pPr>
                <a:r>
                  <a:rPr lang="en-US" altLang="ko-KR" sz="1600" b="1" dirty="0" err="1">
                    <a:latin typeface="Calibri" panose="020F0502020204030204" pitchFamily="34" charset="0"/>
                  </a:rPr>
                  <a:t>Op2</a:t>
                </a:r>
                <a:r>
                  <a:rPr lang="en-US" altLang="ko-KR" sz="1600" b="1" dirty="0">
                    <a:latin typeface="Calibri" panose="020F0502020204030204" pitchFamily="34" charset="0"/>
                  </a:rPr>
                  <a:t> [</a:t>
                </a:r>
                <a:r>
                  <a:rPr lang="en-US" altLang="ko-KR" sz="1600" b="1" dirty="0" err="1">
                    <a:latin typeface="Calibri" panose="020F0502020204030204" pitchFamily="34" charset="0"/>
                  </a:rPr>
                  <a:t>TOSEM</a:t>
                </a:r>
                <a:r>
                  <a:rPr lang="en-US" altLang="ko-KR" sz="1600" b="1" dirty="0">
                    <a:latin typeface="Calibri" panose="020F0502020204030204" pitchFamily="34" charset="0"/>
                  </a:rPr>
                  <a:t> 11]</a:t>
                </a:r>
                <a:endParaRPr lang="ko-KR" altLang="en-US" sz="1600" b="1" dirty="0">
                  <a:latin typeface="Calibri" panose="020F0502020204030204" pitchFamily="34" charset="0"/>
                </a:endParaRPr>
              </a:p>
            </p:txBody>
          </p:sp>
          <p:sp>
            <p:nvSpPr>
              <p:cNvPr id="58" name="TextBox 57"/>
              <p:cNvSpPr txBox="1"/>
              <p:nvPr/>
            </p:nvSpPr>
            <p:spPr>
              <a:xfrm>
                <a:off x="1827696" y="2593349"/>
                <a:ext cx="670764" cy="338554"/>
              </a:xfrm>
              <a:prstGeom prst="rect">
                <a:avLst/>
              </a:prstGeom>
              <a:noFill/>
            </p:spPr>
            <p:txBody>
              <a:bodyPr wrap="square" rtlCol="0">
                <a:spAutoFit/>
              </a:bodyPr>
              <a:lstStyle/>
              <a:p>
                <a:r>
                  <a:rPr lang="en-US" altLang="ko-KR" sz="1600" b="1" dirty="0">
                    <a:latin typeface="Arial" panose="020B0604020202020204" pitchFamily="34" charset="0"/>
                    <a:cs typeface="Arial" panose="020B0604020202020204" pitchFamily="34" charset="0"/>
                  </a:rPr>
                  <a:t>25%</a:t>
                </a:r>
                <a:endParaRPr lang="ko-KR" altLang="en-US" sz="1600" b="1" dirty="0">
                  <a:latin typeface="Arial" panose="020B0604020202020204" pitchFamily="34" charset="0"/>
                  <a:cs typeface="Arial" panose="020B0604020202020204" pitchFamily="34" charset="0"/>
                </a:endParaRPr>
              </a:p>
            </p:txBody>
          </p:sp>
          <p:sp>
            <p:nvSpPr>
              <p:cNvPr id="59" name="TextBox 58"/>
              <p:cNvSpPr txBox="1"/>
              <p:nvPr/>
            </p:nvSpPr>
            <p:spPr>
              <a:xfrm>
                <a:off x="1949020" y="4708113"/>
                <a:ext cx="670764" cy="338554"/>
              </a:xfrm>
              <a:prstGeom prst="rect">
                <a:avLst/>
              </a:prstGeom>
              <a:noFill/>
            </p:spPr>
            <p:txBody>
              <a:bodyPr wrap="square" rtlCol="0">
                <a:spAutoFit/>
              </a:bodyPr>
              <a:lstStyle/>
              <a:p>
                <a:r>
                  <a:rPr lang="en-US" altLang="ko-KR" sz="1600" b="1" dirty="0">
                    <a:latin typeface="Arial" panose="020B0604020202020204" pitchFamily="34" charset="0"/>
                    <a:cs typeface="Arial" panose="020B0604020202020204" pitchFamily="34" charset="0"/>
                  </a:rPr>
                  <a:t>1%</a:t>
                </a:r>
                <a:endParaRPr lang="ko-KR" altLang="en-US" sz="1600" b="1" dirty="0">
                  <a:latin typeface="Arial" panose="020B0604020202020204" pitchFamily="34" charset="0"/>
                  <a:cs typeface="Arial" panose="020B0604020202020204" pitchFamily="34" charset="0"/>
                </a:endParaRPr>
              </a:p>
            </p:txBody>
          </p:sp>
        </p:grpSp>
        <p:sp>
          <p:nvSpPr>
            <p:cNvPr id="42" name="TextBox 41"/>
            <p:cNvSpPr txBox="1"/>
            <p:nvPr/>
          </p:nvSpPr>
          <p:spPr>
            <a:xfrm>
              <a:off x="2267744" y="4941168"/>
              <a:ext cx="1440160" cy="369332"/>
            </a:xfrm>
            <a:prstGeom prst="rect">
              <a:avLst/>
            </a:prstGeom>
            <a:noFill/>
          </p:spPr>
          <p:txBody>
            <a:bodyPr wrap="square" rtlCol="0">
              <a:spAutoFit/>
            </a:bodyPr>
            <a:lstStyle/>
            <a:p>
              <a:r>
                <a:rPr lang="en-US" altLang="ko-KR" b="1" dirty="0">
                  <a:latin typeface="Calibri" panose="020F0502020204030204" pitchFamily="34" charset="0"/>
                </a:rPr>
                <a:t>2002 </a:t>
              </a:r>
              <a:endParaRPr lang="ko-KR" altLang="en-US" b="1" dirty="0">
                <a:latin typeface="Calibri" panose="020F0502020204030204" pitchFamily="34" charset="0"/>
              </a:endParaRPr>
            </a:p>
          </p:txBody>
        </p:sp>
      </p:grpSp>
      <p:cxnSp>
        <p:nvCxnSpPr>
          <p:cNvPr id="37" name="직선 연결선 36"/>
          <p:cNvCxnSpPr/>
          <p:nvPr/>
        </p:nvCxnSpPr>
        <p:spPr>
          <a:xfrm>
            <a:off x="2248512" y="5377510"/>
            <a:ext cx="5176693" cy="3129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812116" y="5256471"/>
            <a:ext cx="670764" cy="338554"/>
          </a:xfrm>
          <a:prstGeom prst="rect">
            <a:avLst/>
          </a:prstGeom>
          <a:noFill/>
        </p:spPr>
        <p:txBody>
          <a:bodyPr wrap="square" rtlCol="0">
            <a:spAutoFit/>
          </a:bodyPr>
          <a:lstStyle/>
          <a:p>
            <a:r>
              <a:rPr lang="en-US" altLang="ko-KR" sz="1600" b="1" dirty="0">
                <a:latin typeface="Arial" panose="020B0604020202020204" pitchFamily="34" charset="0"/>
                <a:cs typeface="Arial" panose="020B0604020202020204" pitchFamily="34" charset="0"/>
              </a:rPr>
              <a:t>9%</a:t>
            </a:r>
            <a:endParaRPr lang="ko-KR" altLang="en-US" sz="1600" b="1" dirty="0">
              <a:latin typeface="Arial" panose="020B0604020202020204" pitchFamily="34" charset="0"/>
              <a:cs typeface="Arial" panose="020B0604020202020204" pitchFamily="34" charset="0"/>
            </a:endParaRPr>
          </a:p>
        </p:txBody>
      </p:sp>
      <p:sp>
        <p:nvSpPr>
          <p:cNvPr id="62" name="TextBox 61"/>
          <p:cNvSpPr txBox="1"/>
          <p:nvPr/>
        </p:nvSpPr>
        <p:spPr>
          <a:xfrm>
            <a:off x="4542712" y="3524926"/>
            <a:ext cx="4137260" cy="1292662"/>
          </a:xfrm>
          <a:prstGeom prst="rect">
            <a:avLst/>
          </a:prstGeom>
          <a:solidFill>
            <a:schemeClr val="bg1"/>
          </a:solidFill>
          <a:ln w="57150">
            <a:solidFill>
              <a:srgbClr val="C00000"/>
            </a:solidFill>
          </a:ln>
          <a:effectLst>
            <a:outerShdw blurRad="50800" dist="38100" dir="2700000" algn="tl" rotWithShape="0">
              <a:prstClr val="black">
                <a:alpha val="40000"/>
              </a:prstClr>
            </a:outerShdw>
          </a:effectLst>
        </p:spPr>
        <p:txBody>
          <a:bodyPr wrap="square" rtlCol="0">
            <a:spAutoFit/>
          </a:bodyPr>
          <a:lstStyle/>
          <a:p>
            <a:r>
              <a:rPr lang="en-US" altLang="ko-KR" i="1" dirty="0"/>
              <a:t>Are Automated Debugging Techniques Actually Helping Programmers?</a:t>
            </a:r>
            <a:r>
              <a:rPr lang="en-US" altLang="ko-KR" b="1" dirty="0"/>
              <a:t> </a:t>
            </a:r>
            <a:r>
              <a:rPr lang="en-US" altLang="ko-KR" dirty="0"/>
              <a:t>[</a:t>
            </a:r>
            <a:r>
              <a:rPr lang="en-US" altLang="ko-KR" dirty="0" err="1"/>
              <a:t>ISSTA'12</a:t>
            </a:r>
            <a:r>
              <a:rPr lang="en-US" altLang="ko-KR" dirty="0"/>
              <a:t>] </a:t>
            </a:r>
            <a:r>
              <a:rPr lang="en-US" altLang="ko-KR" sz="2000" dirty="0"/>
              <a:t>found that </a:t>
            </a:r>
            <a:r>
              <a:rPr lang="en-US" altLang="ko-KR" sz="2000" b="1" dirty="0"/>
              <a:t>absolute rank</a:t>
            </a:r>
            <a:r>
              <a:rPr lang="en-US" altLang="ko-KR" sz="2000" dirty="0"/>
              <a:t> matters to developers in debugging</a:t>
            </a:r>
          </a:p>
        </p:txBody>
      </p:sp>
      <p:cxnSp>
        <p:nvCxnSpPr>
          <p:cNvPr id="61" name="직선 화살표 연결선 60"/>
          <p:cNvCxnSpPr/>
          <p:nvPr/>
        </p:nvCxnSpPr>
        <p:spPr>
          <a:xfrm>
            <a:off x="5886229" y="4843715"/>
            <a:ext cx="29317" cy="1281887"/>
          </a:xfrm>
          <a:prstGeom prst="straightConnector1">
            <a:avLst/>
          </a:prstGeom>
          <a:ln w="76200">
            <a:solidFill>
              <a:srgbClr val="C0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24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81977" y="212726"/>
            <a:ext cx="8193803" cy="850725"/>
          </a:xfrm>
        </p:spPr>
        <p:txBody>
          <a:bodyPr/>
          <a:lstStyle/>
          <a:p>
            <a:r>
              <a:rPr lang="en-US" altLang="ko-KR" dirty="0"/>
              <a:t>Mutation-Based Fault Localization (</a:t>
            </a:r>
            <a:r>
              <a:rPr lang="en-US" altLang="ko-KR" dirty="0" err="1"/>
              <a:t>MBFL</a:t>
            </a:r>
            <a:r>
              <a:rPr lang="en-US" altLang="ko-KR" dirty="0"/>
              <a:t>)</a:t>
            </a:r>
            <a:endParaRPr lang="ko-KR" altLang="en-US" dirty="0"/>
          </a:p>
        </p:txBody>
      </p:sp>
      <p:sp>
        <p:nvSpPr>
          <p:cNvPr id="3" name="내용 개체 틀 2"/>
          <p:cNvSpPr>
            <a:spLocks noGrp="1"/>
          </p:cNvSpPr>
          <p:nvPr>
            <p:ph idx="1"/>
          </p:nvPr>
        </p:nvSpPr>
        <p:spPr>
          <a:xfrm>
            <a:off x="492368" y="1041614"/>
            <a:ext cx="8459272" cy="1368328"/>
          </a:xfrm>
        </p:spPr>
        <p:txBody>
          <a:bodyPr>
            <a:normAutofit lnSpcReduction="10000"/>
          </a:bodyPr>
          <a:lstStyle/>
          <a:p>
            <a:r>
              <a:rPr lang="en-US" altLang="ko-KR" dirty="0"/>
              <a:t>Infer the suspiciousness of a code line by checking </a:t>
            </a:r>
            <a:br>
              <a:rPr lang="en-US" altLang="ko-KR" dirty="0"/>
            </a:br>
            <a:r>
              <a:rPr lang="en-US" altLang="ko-KR" b="1" dirty="0"/>
              <a:t>how testing results change if the code line is mutated</a:t>
            </a:r>
            <a:r>
              <a:rPr lang="en-US" altLang="ko-KR" dirty="0"/>
              <a:t>.</a:t>
            </a:r>
          </a:p>
          <a:p>
            <a:r>
              <a:rPr lang="en-US" altLang="ko-KR" dirty="0"/>
              <a:t>Conjectures</a:t>
            </a:r>
          </a:p>
        </p:txBody>
      </p:sp>
      <p:sp>
        <p:nvSpPr>
          <p:cNvPr id="4" name="날짜 개체 틀 3"/>
          <p:cNvSpPr>
            <a:spLocks noGrp="1"/>
          </p:cNvSpPr>
          <p:nvPr>
            <p:ph type="dt" sz="half" idx="10"/>
          </p:nvPr>
        </p:nvSpPr>
        <p:spPr/>
        <p:txBody>
          <a:bodyPr/>
          <a:lstStyle/>
          <a:p>
            <a:fld id="{F70D74EC-F539-4E4E-B97B-EC6F590A899B}"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11</a:t>
            </a:fld>
            <a:endParaRPr lang="ko-KR" altLang="en-US"/>
          </a:p>
        </p:txBody>
      </p:sp>
      <mc:AlternateContent xmlns:mc="http://schemas.openxmlformats.org/markup-compatibility/2006" xmlns:a14="http://schemas.microsoft.com/office/drawing/2010/main">
        <mc:Choice Requires="a14">
          <p:sp>
            <p:nvSpPr>
              <p:cNvPr id="7" name="직사각형 6"/>
              <p:cNvSpPr/>
              <p:nvPr/>
            </p:nvSpPr>
            <p:spPr>
              <a:xfrm>
                <a:off x="5419713" y="5142518"/>
                <a:ext cx="1512170" cy="1276472"/>
              </a:xfrm>
              <a:prstGeom prst="rect">
                <a:avLst/>
              </a:prstGeom>
              <a:ln w="127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nSpc>
                    <a:spcPct val="90000"/>
                  </a:lnSpc>
                </a:pPr>
                <a:r>
                  <a:rPr lang="en-US" altLang="ko-KR" dirty="0">
                    <a:latin typeface="Calibri" panose="020F0502020204030204" pitchFamily="34" charset="0"/>
                  </a:rPr>
                  <a:t>1: stmt </a:t>
                </a:r>
                <a14:m>
                  <m:oMath xmlns:m="http://schemas.openxmlformats.org/officeDocument/2006/math">
                    <m:sSub>
                      <m:sSubPr>
                        <m:ctrlPr>
                          <a:rPr lang="en-US" altLang="ko-KR" i="1" dirty="0">
                            <a:latin typeface="Cambria Math" panose="02040503050406030204" pitchFamily="18" charset="0"/>
                          </a:rPr>
                        </m:ctrlPr>
                      </m:sSubPr>
                      <m:e>
                        <m:r>
                          <a:rPr lang="en-US" altLang="ko-KR" dirty="0">
                            <a:latin typeface="Cambria Math"/>
                          </a:rPr>
                          <m:t>𝑠</m:t>
                        </m:r>
                      </m:e>
                      <m:sub>
                        <m:r>
                          <a:rPr lang="en-US" altLang="ko-KR" dirty="0">
                            <a:latin typeface="Cambria Math"/>
                          </a:rPr>
                          <m:t>1</m:t>
                        </m:r>
                      </m:sub>
                    </m:sSub>
                  </m:oMath>
                </a14:m>
                <a:r>
                  <a:rPr lang="en-US" altLang="ko-KR" dirty="0">
                    <a:latin typeface="Calibri" panose="020F0502020204030204" pitchFamily="34" charset="0"/>
                  </a:rPr>
                  <a:t> </a:t>
                </a:r>
              </a:p>
              <a:p>
                <a:pPr>
                  <a:lnSpc>
                    <a:spcPct val="90000"/>
                  </a:lnSpc>
                </a:pPr>
                <a:r>
                  <a:rPr lang="en-US" altLang="ko-KR" dirty="0">
                    <a:latin typeface="Calibri" panose="020F0502020204030204" pitchFamily="34" charset="0"/>
                  </a:rPr>
                  <a:t>…</a:t>
                </a:r>
              </a:p>
              <a:p>
                <a:pPr>
                  <a:lnSpc>
                    <a:spcPct val="90000"/>
                  </a:lnSpc>
                </a:pPr>
                <a:r>
                  <a:rPr lang="en-US" altLang="ko-KR" b="1" i="1" u="sng" dirty="0">
                    <a:solidFill>
                      <a:srgbClr val="0070C0"/>
                    </a:solidFill>
                    <a:latin typeface="Calibri" panose="020F0502020204030204" pitchFamily="34" charset="0"/>
                  </a:rPr>
                  <a:t>10: stmt </a:t>
                </a:r>
                <a14:m>
                  <m:oMath xmlns:m="http://schemas.openxmlformats.org/officeDocument/2006/math">
                    <m:sSub>
                      <m:sSubPr>
                        <m:ctrlPr>
                          <a:rPr lang="en-US" altLang="ko-KR" b="1" i="1" u="sng" dirty="0">
                            <a:solidFill>
                              <a:srgbClr val="0070C0"/>
                            </a:solidFill>
                            <a:latin typeface="Cambria Math" panose="02040503050406030204" pitchFamily="18" charset="0"/>
                          </a:rPr>
                        </m:ctrlPr>
                      </m:sSubPr>
                      <m:e>
                        <m:r>
                          <a:rPr lang="en-US" altLang="ko-KR" b="1" i="1" u="sng" dirty="0">
                            <a:solidFill>
                              <a:srgbClr val="0070C0"/>
                            </a:solidFill>
                            <a:latin typeface="Cambria Math"/>
                          </a:rPr>
                          <m:t>𝒔</m:t>
                        </m:r>
                      </m:e>
                      <m:sub>
                        <m:r>
                          <a:rPr lang="en-US" altLang="ko-KR" b="1" i="1" u="sng" dirty="0" smtClean="0">
                            <a:solidFill>
                              <a:srgbClr val="0070C0"/>
                            </a:solidFill>
                            <a:latin typeface="Cambria Math" panose="02040503050406030204" pitchFamily="18" charset="0"/>
                          </a:rPr>
                          <m:t>𝟏𝟎</m:t>
                        </m:r>
                      </m:sub>
                    </m:sSub>
                    <m:r>
                      <a:rPr lang="en-US" altLang="ko-KR" b="1" i="1" u="sng" dirty="0" smtClean="0">
                        <a:solidFill>
                          <a:srgbClr val="0070C0"/>
                        </a:solidFill>
                        <a:latin typeface="Cambria Math" panose="02040503050406030204" pitchFamily="18" charset="0"/>
                      </a:rPr>
                      <m:t>′</m:t>
                    </m:r>
                  </m:oMath>
                </a14:m>
                <a:endParaRPr lang="en-US" altLang="ko-KR" b="1" i="1" u="sng" dirty="0">
                  <a:solidFill>
                    <a:srgbClr val="0070C0"/>
                  </a:solidFill>
                  <a:latin typeface="Calibri" panose="020F0502020204030204" pitchFamily="34" charset="0"/>
                </a:endParaRPr>
              </a:p>
              <a:p>
                <a:pPr>
                  <a:lnSpc>
                    <a:spcPct val="90000"/>
                  </a:lnSpc>
                </a:pPr>
                <a:r>
                  <a:rPr lang="en-US" altLang="ko-KR" dirty="0">
                    <a:latin typeface="Calibri" panose="020F0502020204030204" pitchFamily="34" charset="0"/>
                  </a:rPr>
                  <a:t>…</a:t>
                </a:r>
              </a:p>
              <a:p>
                <a:pPr>
                  <a:lnSpc>
                    <a:spcPct val="90000"/>
                  </a:lnSpc>
                </a:pPr>
                <a:r>
                  <a:rPr lang="en-US" altLang="ko-KR" dirty="0">
                    <a:latin typeface="Calibri" panose="020F0502020204030204" pitchFamily="34" charset="0"/>
                  </a:rPr>
                  <a:t>n: stmt </a:t>
                </a:r>
                <a14:m>
                  <m:oMath xmlns:m="http://schemas.openxmlformats.org/officeDocument/2006/math">
                    <m:sSub>
                      <m:sSubPr>
                        <m:ctrlPr>
                          <a:rPr lang="en-US" altLang="ko-KR" i="1" dirty="0">
                            <a:latin typeface="Cambria Math" panose="02040503050406030204" pitchFamily="18" charset="0"/>
                          </a:rPr>
                        </m:ctrlPr>
                      </m:sSubPr>
                      <m:e>
                        <m:r>
                          <a:rPr lang="en-US" altLang="ko-KR" dirty="0">
                            <a:latin typeface="Cambria Math"/>
                          </a:rPr>
                          <m:t>𝑠</m:t>
                        </m:r>
                      </m:e>
                      <m:sub>
                        <m:r>
                          <m:rPr>
                            <m:sty m:val="p"/>
                          </m:rPr>
                          <a:rPr lang="en-US" altLang="ko-KR" b="0" i="0" dirty="0" smtClean="0">
                            <a:latin typeface="Cambria Math"/>
                          </a:rPr>
                          <m:t>n</m:t>
                        </m:r>
                      </m:sub>
                    </m:sSub>
                  </m:oMath>
                </a14:m>
                <a:r>
                  <a:rPr lang="ko-KR" altLang="en-US" dirty="0">
                    <a:latin typeface="Calibri" panose="020F0502020204030204" pitchFamily="34" charset="0"/>
                  </a:rPr>
                  <a:t> </a:t>
                </a:r>
                <a:endParaRPr lang="en-US" altLang="ko-KR" dirty="0">
                  <a:latin typeface="Calibri" panose="020F0502020204030204" pitchFamily="34" charset="0"/>
                </a:endParaRPr>
              </a:p>
            </p:txBody>
          </p:sp>
        </mc:Choice>
        <mc:Fallback xmlns="">
          <p:sp>
            <p:nvSpPr>
              <p:cNvPr id="7" name="직사각형 6"/>
              <p:cNvSpPr>
                <a:spLocks noRot="1" noChangeAspect="1" noMove="1" noResize="1" noEditPoints="1" noAdjustHandles="1" noChangeArrowheads="1" noChangeShapeType="1" noTextEdit="1"/>
              </p:cNvSpPr>
              <p:nvPr/>
            </p:nvSpPr>
            <p:spPr>
              <a:xfrm>
                <a:off x="5419713" y="5142518"/>
                <a:ext cx="1512170" cy="1276472"/>
              </a:xfrm>
              <a:prstGeom prst="rect">
                <a:avLst/>
              </a:prstGeom>
              <a:blipFill>
                <a:blip r:embed="rId3"/>
                <a:stretch>
                  <a:fillRect/>
                </a:stretch>
              </a:blipFill>
              <a:ln w="12700"/>
              <a:effectLst>
                <a:outerShdw blurRad="50800" dist="38100" dir="2700000" algn="tl" rotWithShape="0">
                  <a:prstClr val="black">
                    <a:alpha val="40000"/>
                  </a:prstClr>
                </a:outerShdw>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오른쪽 화살표 7"/>
              <p:cNvSpPr/>
              <p:nvPr/>
            </p:nvSpPr>
            <p:spPr>
              <a:xfrm rot="20700000">
                <a:off x="3562215" y="3570145"/>
                <a:ext cx="1785193" cy="933954"/>
              </a:xfrm>
              <a:prstGeom prst="right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altLang="ko-KR" sz="1600" dirty="0">
                    <a:solidFill>
                      <a:schemeClr val="tx1"/>
                    </a:solidFill>
                    <a:latin typeface="Calibri" panose="020F0502020204030204" pitchFamily="34" charset="0"/>
                  </a:rPr>
                  <a:t>Mutate  correct statement </a:t>
                </a:r>
                <a14:m>
                  <m:oMath xmlns:m="http://schemas.openxmlformats.org/officeDocument/2006/math">
                    <m:sSub>
                      <m:sSubPr>
                        <m:ctrlPr>
                          <a:rPr lang="en-US" altLang="ko-KR" sz="1600" i="1" dirty="0">
                            <a:solidFill>
                              <a:schemeClr val="tx1"/>
                            </a:solidFill>
                            <a:latin typeface="Cambria Math" panose="02040503050406030204" pitchFamily="18" charset="0"/>
                          </a:rPr>
                        </m:ctrlPr>
                      </m:sSubPr>
                      <m:e>
                        <m:r>
                          <a:rPr lang="en-US" altLang="ko-KR" sz="1600" dirty="0">
                            <a:solidFill>
                              <a:schemeClr val="tx1"/>
                            </a:solidFill>
                            <a:latin typeface="Cambria Math"/>
                          </a:rPr>
                          <m:t>𝑠</m:t>
                        </m:r>
                      </m:e>
                      <m:sub>
                        <m:r>
                          <a:rPr lang="en-US" altLang="ko-KR" sz="1600" dirty="0">
                            <a:solidFill>
                              <a:schemeClr val="tx1"/>
                            </a:solidFill>
                            <a:latin typeface="Cambria Math"/>
                          </a:rPr>
                          <m:t>1</m:t>
                        </m:r>
                      </m:sub>
                    </m:sSub>
                  </m:oMath>
                </a14:m>
                <a:endParaRPr lang="ko-KR" altLang="en-US" sz="1600" dirty="0">
                  <a:solidFill>
                    <a:schemeClr val="tx1"/>
                  </a:solidFill>
                  <a:latin typeface="Calibri" panose="020F0502020204030204" pitchFamily="34" charset="0"/>
                </a:endParaRPr>
              </a:p>
            </p:txBody>
          </p:sp>
        </mc:Choice>
        <mc:Fallback xmlns="">
          <p:sp>
            <p:nvSpPr>
              <p:cNvPr id="8" name="오른쪽 화살표 7"/>
              <p:cNvSpPr>
                <a:spLocks noRot="1" noChangeAspect="1" noMove="1" noResize="1" noEditPoints="1" noAdjustHandles="1" noChangeArrowheads="1" noChangeShapeType="1" noTextEdit="1"/>
              </p:cNvSpPr>
              <p:nvPr/>
            </p:nvSpPr>
            <p:spPr>
              <a:xfrm rot="20700000">
                <a:off x="3562215" y="3570145"/>
                <a:ext cx="1785193" cy="933954"/>
              </a:xfrm>
              <a:prstGeom prst="rightArrow">
                <a:avLst/>
              </a:prstGeom>
              <a:blipFill>
                <a:blip r:embed="rId4"/>
                <a:stretch>
                  <a:fillRect l="-338" b="-4678"/>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오른쪽 화살표 8"/>
              <p:cNvSpPr/>
              <p:nvPr/>
            </p:nvSpPr>
            <p:spPr>
              <a:xfrm rot="900000">
                <a:off x="3443994" y="4771326"/>
                <a:ext cx="1895349" cy="912045"/>
              </a:xfrm>
              <a:prstGeom prst="rightArrow">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80000"/>
                  </a:lnSpc>
                </a:pPr>
                <a:r>
                  <a:rPr lang="en-US" altLang="ko-KR" sz="1600" dirty="0">
                    <a:solidFill>
                      <a:schemeClr val="tx1"/>
                    </a:solidFill>
                    <a:latin typeface="Calibri" panose="020F0502020204030204" pitchFamily="34" charset="0"/>
                  </a:rPr>
                  <a:t>Mutate  faulty statement </a:t>
                </a:r>
                <a14:m>
                  <m:oMath xmlns:m="http://schemas.openxmlformats.org/officeDocument/2006/math">
                    <m:sSub>
                      <m:sSubPr>
                        <m:ctrlPr>
                          <a:rPr lang="en-US" altLang="ko-KR" sz="1600" b="1" i="1" dirty="0">
                            <a:solidFill>
                              <a:srgbClr val="FF0000"/>
                            </a:solidFill>
                            <a:latin typeface="Cambria Math" panose="02040503050406030204" pitchFamily="18" charset="0"/>
                          </a:rPr>
                        </m:ctrlPr>
                      </m:sSubPr>
                      <m:e>
                        <m:r>
                          <a:rPr lang="en-US" altLang="ko-KR" sz="1600" b="1" i="1" dirty="0">
                            <a:solidFill>
                              <a:srgbClr val="FF0000"/>
                            </a:solidFill>
                            <a:latin typeface="Cambria Math"/>
                          </a:rPr>
                          <m:t>𝒔</m:t>
                        </m:r>
                      </m:e>
                      <m:sub>
                        <m:r>
                          <a:rPr lang="en-US" altLang="ko-KR" sz="1600" b="1" dirty="0">
                            <a:solidFill>
                              <a:srgbClr val="FF0000"/>
                            </a:solidFill>
                            <a:latin typeface="Cambria Math"/>
                          </a:rPr>
                          <m:t>𝐤</m:t>
                        </m:r>
                      </m:sub>
                    </m:sSub>
                  </m:oMath>
                </a14:m>
                <a:endParaRPr lang="ko-KR" altLang="en-US" sz="1600" dirty="0">
                  <a:solidFill>
                    <a:schemeClr val="tx1"/>
                  </a:solidFill>
                  <a:latin typeface="Calibri" panose="020F0502020204030204" pitchFamily="34" charset="0"/>
                </a:endParaRPr>
              </a:p>
            </p:txBody>
          </p:sp>
        </mc:Choice>
        <mc:Fallback xmlns="">
          <p:sp>
            <p:nvSpPr>
              <p:cNvPr id="9" name="오른쪽 화살표 8"/>
              <p:cNvSpPr>
                <a:spLocks noRot="1" noChangeAspect="1" noMove="1" noResize="1" noEditPoints="1" noAdjustHandles="1" noChangeArrowheads="1" noChangeShapeType="1" noTextEdit="1"/>
              </p:cNvSpPr>
              <p:nvPr/>
            </p:nvSpPr>
            <p:spPr>
              <a:xfrm rot="900000">
                <a:off x="3443994" y="4771326"/>
                <a:ext cx="1895349" cy="912045"/>
              </a:xfrm>
              <a:prstGeom prst="rightArrow">
                <a:avLst/>
              </a:prstGeom>
              <a:blipFill>
                <a:blip r:embed="rId5"/>
                <a:stretch>
                  <a:fillRect t="-2299"/>
                </a:stretch>
              </a:blipFill>
              <a:ln>
                <a:solidFill>
                  <a:schemeClr val="tx1"/>
                </a:solidFill>
              </a:ln>
            </p:spPr>
            <p:txBody>
              <a:bodyPr/>
              <a:lstStyle/>
              <a:p>
                <a:r>
                  <a:rPr lang="ko-KR" altLang="en-US">
                    <a:noFill/>
                  </a:rPr>
                  <a:t> </a:t>
                </a:r>
              </a:p>
            </p:txBody>
          </p:sp>
        </mc:Fallback>
      </mc:AlternateContent>
      <p:sp>
        <p:nvSpPr>
          <p:cNvPr id="10" name="TextBox 9"/>
          <p:cNvSpPr txBox="1"/>
          <p:nvPr/>
        </p:nvSpPr>
        <p:spPr>
          <a:xfrm>
            <a:off x="6013517" y="4525032"/>
            <a:ext cx="864096" cy="526234"/>
          </a:xfrm>
          <a:prstGeom prst="rect">
            <a:avLst/>
          </a:prstGeom>
          <a:noFill/>
        </p:spPr>
        <p:txBody>
          <a:bodyPr wrap="square" rtlCol="0">
            <a:spAutoFit/>
          </a:bodyPr>
          <a:lstStyle/>
          <a:p>
            <a:pPr>
              <a:lnSpc>
                <a:spcPts val="1000"/>
              </a:lnSpc>
            </a:pPr>
            <a:r>
              <a:rPr lang="en-US" altLang="ko-KR" sz="2400" b="1" dirty="0">
                <a:latin typeface="Calibri" panose="020F0502020204030204" pitchFamily="34" charset="0"/>
              </a:rPr>
              <a:t>.</a:t>
            </a:r>
          </a:p>
          <a:p>
            <a:pPr>
              <a:lnSpc>
                <a:spcPts val="1000"/>
              </a:lnSpc>
            </a:pPr>
            <a:r>
              <a:rPr lang="en-US" altLang="ko-KR" sz="2400" b="1" dirty="0">
                <a:latin typeface="Calibri" panose="020F0502020204030204" pitchFamily="34" charset="0"/>
              </a:rPr>
              <a:t>.</a:t>
            </a:r>
          </a:p>
          <a:p>
            <a:pPr>
              <a:lnSpc>
                <a:spcPts val="1000"/>
              </a:lnSpc>
            </a:pPr>
            <a:r>
              <a:rPr lang="en-US" altLang="ko-KR" sz="2400" b="1" dirty="0">
                <a:latin typeface="Calibri" panose="020F0502020204030204" pitchFamily="34" charset="0"/>
              </a:rPr>
              <a:t>.</a:t>
            </a:r>
          </a:p>
        </p:txBody>
      </p:sp>
      <mc:AlternateContent xmlns:mc="http://schemas.openxmlformats.org/markup-compatibility/2006" xmlns:a14="http://schemas.microsoft.com/office/drawing/2010/main">
        <mc:Choice Requires="a14">
          <p:sp>
            <p:nvSpPr>
              <p:cNvPr id="11" name="직사각형 10"/>
              <p:cNvSpPr/>
              <p:nvPr/>
            </p:nvSpPr>
            <p:spPr>
              <a:xfrm>
                <a:off x="1522303" y="3993940"/>
                <a:ext cx="1512170" cy="1276472"/>
              </a:xfrm>
              <a:prstGeom prst="rect">
                <a:avLst/>
              </a:prstGeom>
              <a:ln w="127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nSpc>
                    <a:spcPct val="90000"/>
                  </a:lnSpc>
                </a:pPr>
                <a:r>
                  <a:rPr lang="en-US" altLang="ko-KR" dirty="0">
                    <a:latin typeface="Calibri" panose="020F0502020204030204" pitchFamily="34" charset="0"/>
                  </a:rPr>
                  <a:t>1: stmt </a:t>
                </a:r>
                <a14:m>
                  <m:oMath xmlns:m="http://schemas.openxmlformats.org/officeDocument/2006/math">
                    <m:sSub>
                      <m:sSubPr>
                        <m:ctrlPr>
                          <a:rPr lang="en-US" altLang="ko-KR" i="1" dirty="0">
                            <a:latin typeface="Cambria Math" panose="02040503050406030204" pitchFamily="18" charset="0"/>
                          </a:rPr>
                        </m:ctrlPr>
                      </m:sSubPr>
                      <m:e>
                        <m:r>
                          <a:rPr lang="en-US" altLang="ko-KR" dirty="0">
                            <a:latin typeface="Cambria Math"/>
                          </a:rPr>
                          <m:t>𝑠</m:t>
                        </m:r>
                      </m:e>
                      <m:sub>
                        <m:r>
                          <a:rPr lang="en-US" altLang="ko-KR" dirty="0">
                            <a:latin typeface="Cambria Math"/>
                          </a:rPr>
                          <m:t>1</m:t>
                        </m:r>
                      </m:sub>
                    </m:sSub>
                  </m:oMath>
                </a14:m>
                <a:r>
                  <a:rPr lang="en-US" altLang="ko-KR" dirty="0">
                    <a:latin typeface="Calibri" panose="020F0502020204030204" pitchFamily="34" charset="0"/>
                  </a:rPr>
                  <a:t> </a:t>
                </a:r>
              </a:p>
              <a:p>
                <a:pPr>
                  <a:lnSpc>
                    <a:spcPct val="90000"/>
                  </a:lnSpc>
                </a:pPr>
                <a:r>
                  <a:rPr lang="en-US" altLang="ko-KR" dirty="0">
                    <a:latin typeface="Calibri" panose="020F0502020204030204" pitchFamily="34" charset="0"/>
                  </a:rPr>
                  <a:t>…</a:t>
                </a:r>
              </a:p>
              <a:p>
                <a:pPr>
                  <a:lnSpc>
                    <a:spcPct val="90000"/>
                  </a:lnSpc>
                </a:pPr>
                <a:r>
                  <a:rPr lang="en-US" altLang="ko-KR" dirty="0">
                    <a:solidFill>
                      <a:srgbClr val="FF0000"/>
                    </a:solidFill>
                    <a:latin typeface="Calibri" panose="020F0502020204030204" pitchFamily="34" charset="0"/>
                  </a:rPr>
                  <a:t>10: stmt </a:t>
                </a:r>
                <a14:m>
                  <m:oMath xmlns:m="http://schemas.openxmlformats.org/officeDocument/2006/math">
                    <m:sSub>
                      <m:sSubPr>
                        <m:ctrlPr>
                          <a:rPr lang="en-US" altLang="ko-KR" i="1" dirty="0">
                            <a:solidFill>
                              <a:srgbClr val="FF0000"/>
                            </a:solidFill>
                            <a:latin typeface="Cambria Math" panose="02040503050406030204" pitchFamily="18" charset="0"/>
                          </a:rPr>
                        </m:ctrlPr>
                      </m:sSubPr>
                      <m:e>
                        <m:r>
                          <a:rPr lang="en-US" altLang="ko-KR" b="0" i="1" dirty="0">
                            <a:solidFill>
                              <a:srgbClr val="FF0000"/>
                            </a:solidFill>
                            <a:latin typeface="Cambria Math"/>
                          </a:rPr>
                          <m:t>𝑠</m:t>
                        </m:r>
                      </m:e>
                      <m:sub>
                        <m:r>
                          <a:rPr lang="en-US" altLang="ko-KR" b="0" i="1" dirty="0" smtClean="0">
                            <a:solidFill>
                              <a:srgbClr val="FF0000"/>
                            </a:solidFill>
                            <a:latin typeface="Cambria Math" panose="02040503050406030204" pitchFamily="18" charset="0"/>
                          </a:rPr>
                          <m:t>10</m:t>
                        </m:r>
                      </m:sub>
                    </m:sSub>
                  </m:oMath>
                </a14:m>
                <a:endParaRPr lang="en-US" altLang="ko-KR" dirty="0">
                  <a:solidFill>
                    <a:srgbClr val="FF0000"/>
                  </a:solidFill>
                  <a:latin typeface="Calibri" panose="020F0502020204030204" pitchFamily="34" charset="0"/>
                </a:endParaRPr>
              </a:p>
              <a:p>
                <a:pPr>
                  <a:lnSpc>
                    <a:spcPct val="90000"/>
                  </a:lnSpc>
                </a:pPr>
                <a:r>
                  <a:rPr lang="en-US" altLang="ko-KR" dirty="0">
                    <a:latin typeface="Calibri" panose="020F0502020204030204" pitchFamily="34" charset="0"/>
                  </a:rPr>
                  <a:t>…</a:t>
                </a:r>
              </a:p>
              <a:p>
                <a:pPr>
                  <a:lnSpc>
                    <a:spcPct val="90000"/>
                  </a:lnSpc>
                </a:pPr>
                <a:r>
                  <a:rPr lang="en-US" altLang="ko-KR" dirty="0">
                    <a:latin typeface="Calibri" panose="020F0502020204030204" pitchFamily="34" charset="0"/>
                  </a:rPr>
                  <a:t>n: stmt </a:t>
                </a:r>
                <a14:m>
                  <m:oMath xmlns:m="http://schemas.openxmlformats.org/officeDocument/2006/math">
                    <m:sSub>
                      <m:sSubPr>
                        <m:ctrlPr>
                          <a:rPr lang="en-US" altLang="ko-KR" i="1" dirty="0">
                            <a:latin typeface="Cambria Math" panose="02040503050406030204" pitchFamily="18" charset="0"/>
                          </a:rPr>
                        </m:ctrlPr>
                      </m:sSubPr>
                      <m:e>
                        <m:r>
                          <a:rPr lang="en-US" altLang="ko-KR" dirty="0">
                            <a:latin typeface="Cambria Math"/>
                          </a:rPr>
                          <m:t>𝑠</m:t>
                        </m:r>
                      </m:e>
                      <m:sub>
                        <m:r>
                          <m:rPr>
                            <m:sty m:val="p"/>
                          </m:rPr>
                          <a:rPr lang="en-US" altLang="ko-KR" b="0" i="0" dirty="0" smtClean="0">
                            <a:latin typeface="Cambria Math"/>
                          </a:rPr>
                          <m:t>n</m:t>
                        </m:r>
                      </m:sub>
                    </m:sSub>
                  </m:oMath>
                </a14:m>
                <a:r>
                  <a:rPr lang="ko-KR" altLang="en-US" dirty="0">
                    <a:latin typeface="Calibri" panose="020F0502020204030204" pitchFamily="34" charset="0"/>
                  </a:rPr>
                  <a:t> </a:t>
                </a:r>
                <a:endParaRPr lang="en-US" altLang="ko-KR" dirty="0">
                  <a:latin typeface="Calibri" panose="020F0502020204030204" pitchFamily="34" charset="0"/>
                </a:endParaRPr>
              </a:p>
            </p:txBody>
          </p:sp>
        </mc:Choice>
        <mc:Fallback xmlns="">
          <p:sp>
            <p:nvSpPr>
              <p:cNvPr id="11" name="직사각형 10"/>
              <p:cNvSpPr>
                <a:spLocks noRot="1" noChangeAspect="1" noMove="1" noResize="1" noEditPoints="1" noAdjustHandles="1" noChangeArrowheads="1" noChangeShapeType="1" noTextEdit="1"/>
              </p:cNvSpPr>
              <p:nvPr/>
            </p:nvSpPr>
            <p:spPr>
              <a:xfrm>
                <a:off x="1522303" y="3993940"/>
                <a:ext cx="1512170" cy="1276472"/>
              </a:xfrm>
              <a:prstGeom prst="rect">
                <a:avLst/>
              </a:prstGeom>
              <a:blipFill>
                <a:blip r:embed="rId6"/>
                <a:stretch>
                  <a:fillRect/>
                </a:stretch>
              </a:blipFill>
              <a:ln w="12700"/>
              <a:effectLst>
                <a:outerShdw blurRad="50800" dist="38100" dir="2700000" algn="tl" rotWithShape="0">
                  <a:prstClr val="black">
                    <a:alpha val="40000"/>
                  </a:prstClr>
                </a:outerShdw>
              </a:effectLst>
            </p:spPr>
            <p:txBody>
              <a:bodyPr/>
              <a:lstStyle/>
              <a:p>
                <a:r>
                  <a:rPr lang="ko-KR" altLang="en-US">
                    <a:noFill/>
                  </a:rPr>
                  <a:t> </a:t>
                </a:r>
              </a:p>
            </p:txBody>
          </p:sp>
        </mc:Fallback>
      </mc:AlternateContent>
      <p:graphicFrame>
        <p:nvGraphicFramePr>
          <p:cNvPr id="12" name="표 11"/>
          <p:cNvGraphicFramePr>
            <a:graphicFrameLocks noGrp="1"/>
          </p:cNvGraphicFramePr>
          <p:nvPr>
            <p:extLst>
              <p:ext uri="{D42A27DB-BD31-4B8C-83A1-F6EECF244321}">
                <p14:modId xmlns:p14="http://schemas.microsoft.com/office/powerpoint/2010/main" val="930542554"/>
              </p:ext>
            </p:extLst>
          </p:nvPr>
        </p:nvGraphicFramePr>
        <p:xfrm>
          <a:off x="3048462" y="3974265"/>
          <a:ext cx="638313" cy="1302168"/>
        </p:xfrm>
        <a:graphic>
          <a:graphicData uri="http://schemas.openxmlformats.org/drawingml/2006/table">
            <a:tbl>
              <a:tblPr firstRow="1" bandRow="1">
                <a:tableStyleId>{5C22544A-7EE6-4342-B048-85BDC9FD1C3A}</a:tableStyleId>
              </a:tblPr>
              <a:tblGrid>
                <a:gridCol w="638313">
                  <a:extLst>
                    <a:ext uri="{9D8B030D-6E8A-4147-A177-3AD203B41FA5}">
                      <a16:colId xmlns:a16="http://schemas.microsoft.com/office/drawing/2014/main" val="20000"/>
                    </a:ext>
                  </a:extLst>
                </a:gridCol>
              </a:tblGrid>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1</a:t>
                      </a:r>
                      <a:endParaRPr lang="ko-KR" altLang="en-US" sz="1200" b="1" dirty="0">
                        <a:solidFill>
                          <a:schemeClr val="tx1"/>
                        </a:solidFill>
                        <a:latin typeface="Calibri" panose="020F0502020204030204" pitchFamily="34" charset="0"/>
                      </a:endParaRPr>
                    </a:p>
                  </a:txBody>
                  <a:tcPr marL="36000" marR="36000" marT="36000" marB="36000" anchor="ctr">
                    <a:solidFill>
                      <a:srgbClr val="00B050"/>
                    </a:solidFill>
                  </a:tcPr>
                </a:tc>
                <a:extLst>
                  <a:ext uri="{0D108BD9-81ED-4DB2-BD59-A6C34878D82A}">
                    <a16:rowId xmlns:a16="http://schemas.microsoft.com/office/drawing/2014/main" val="10000"/>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2</a:t>
                      </a:r>
                      <a:endParaRPr lang="ko-KR" altLang="en-US" sz="1200" b="1" dirty="0">
                        <a:solidFill>
                          <a:schemeClr val="tx1"/>
                        </a:solidFill>
                        <a:latin typeface="Calibri" panose="020F0502020204030204" pitchFamily="34" charset="0"/>
                      </a:endParaRPr>
                    </a:p>
                  </a:txBody>
                  <a:tcPr marL="36000" marR="36000" marT="36000" marB="36000" anchor="ctr">
                    <a:solidFill>
                      <a:srgbClr val="00B050"/>
                    </a:solidFill>
                  </a:tcPr>
                </a:tc>
                <a:extLst>
                  <a:ext uri="{0D108BD9-81ED-4DB2-BD59-A6C34878D82A}">
                    <a16:rowId xmlns:a16="http://schemas.microsoft.com/office/drawing/2014/main" val="10001"/>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3</a:t>
                      </a:r>
                      <a:endParaRPr lang="ko-KR" altLang="en-US" sz="1200" b="1" dirty="0">
                        <a:solidFill>
                          <a:schemeClr val="tx1"/>
                        </a:solidFill>
                        <a:latin typeface="Calibri" panose="020F0502020204030204" pitchFamily="34" charset="0"/>
                      </a:endParaRPr>
                    </a:p>
                  </a:txBody>
                  <a:tcPr marL="36000" marR="36000" marT="36000" marB="36000" anchor="ctr">
                    <a:solidFill>
                      <a:srgbClr val="C00000"/>
                    </a:solidFill>
                  </a:tcPr>
                </a:tc>
                <a:extLst>
                  <a:ext uri="{0D108BD9-81ED-4DB2-BD59-A6C34878D82A}">
                    <a16:rowId xmlns:a16="http://schemas.microsoft.com/office/drawing/2014/main" val="10002"/>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4</a:t>
                      </a:r>
                      <a:endParaRPr lang="ko-KR" altLang="en-US" sz="1200" b="1" dirty="0">
                        <a:solidFill>
                          <a:schemeClr val="tx1"/>
                        </a:solidFill>
                        <a:latin typeface="Calibri" panose="020F0502020204030204" pitchFamily="34" charset="0"/>
                      </a:endParaRPr>
                    </a:p>
                  </a:txBody>
                  <a:tcPr marL="36000" marR="36000" marT="36000" marB="36000" anchor="ctr">
                    <a:solidFill>
                      <a:srgbClr val="C00000"/>
                    </a:solidFill>
                  </a:tcPr>
                </a:tc>
                <a:extLst>
                  <a:ext uri="{0D108BD9-81ED-4DB2-BD59-A6C34878D82A}">
                    <a16:rowId xmlns:a16="http://schemas.microsoft.com/office/drawing/2014/main" val="10003"/>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5</a:t>
                      </a:r>
                      <a:endParaRPr lang="ko-KR" altLang="en-US" sz="1200" b="1" dirty="0">
                        <a:solidFill>
                          <a:schemeClr val="tx1"/>
                        </a:solidFill>
                        <a:latin typeface="Calibri" panose="020F0502020204030204" pitchFamily="34" charset="0"/>
                      </a:endParaRPr>
                    </a:p>
                  </a:txBody>
                  <a:tcPr marL="36000" marR="36000" marT="36000" marB="36000" anchor="ctr">
                    <a:solidFill>
                      <a:srgbClr val="C00000"/>
                    </a:solidFill>
                  </a:tcPr>
                </a:tc>
                <a:extLst>
                  <a:ext uri="{0D108BD9-81ED-4DB2-BD59-A6C34878D82A}">
                    <a16:rowId xmlns:a16="http://schemas.microsoft.com/office/drawing/2014/main" val="10004"/>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6</a:t>
                      </a:r>
                      <a:endParaRPr lang="ko-KR" altLang="en-US" sz="1200" b="1" dirty="0">
                        <a:solidFill>
                          <a:schemeClr val="tx1"/>
                        </a:solidFill>
                        <a:latin typeface="Calibri" panose="020F0502020204030204" pitchFamily="34" charset="0"/>
                      </a:endParaRPr>
                    </a:p>
                  </a:txBody>
                  <a:tcPr marL="36000" marR="36000" marT="36000" marB="36000" anchor="ctr">
                    <a:solidFill>
                      <a:srgbClr val="00B050"/>
                    </a:solidFill>
                  </a:tcPr>
                </a:tc>
                <a:extLst>
                  <a:ext uri="{0D108BD9-81ED-4DB2-BD59-A6C34878D82A}">
                    <a16:rowId xmlns:a16="http://schemas.microsoft.com/office/drawing/2014/main" val="10005"/>
                  </a:ext>
                </a:extLst>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1077234902"/>
              </p:ext>
            </p:extLst>
          </p:nvPr>
        </p:nvGraphicFramePr>
        <p:xfrm>
          <a:off x="1522303" y="5445130"/>
          <a:ext cx="2160240" cy="436880"/>
        </p:xfrm>
        <a:graphic>
          <a:graphicData uri="http://schemas.openxmlformats.org/drawingml/2006/table">
            <a:tbl>
              <a:tblPr firstRow="1" bandRow="1">
                <a:tableStyleId>{5C22544A-7EE6-4342-B048-85BDC9FD1C3A}</a:tableStyleId>
              </a:tblPr>
              <a:tblGrid>
                <a:gridCol w="265236">
                  <a:extLst>
                    <a:ext uri="{9D8B030D-6E8A-4147-A177-3AD203B41FA5}">
                      <a16:colId xmlns:a16="http://schemas.microsoft.com/office/drawing/2014/main" val="20000"/>
                    </a:ext>
                  </a:extLst>
                </a:gridCol>
                <a:gridCol w="1895004">
                  <a:extLst>
                    <a:ext uri="{9D8B030D-6E8A-4147-A177-3AD203B41FA5}">
                      <a16:colId xmlns:a16="http://schemas.microsoft.com/office/drawing/2014/main" val="20001"/>
                    </a:ext>
                  </a:extLst>
                </a:gridCol>
              </a:tblGrid>
              <a:tr h="0">
                <a:tc>
                  <a:txBody>
                    <a:bodyPr/>
                    <a:lstStyle/>
                    <a:p>
                      <a:pPr latinLnBrk="1">
                        <a:lnSpc>
                          <a:spcPts val="1000"/>
                        </a:lnSpc>
                      </a:pPr>
                      <a:endParaRPr lang="ko-KR" altLang="en-US" sz="1600" b="0" dirty="0">
                        <a:solidFill>
                          <a:schemeClr val="tx1"/>
                        </a:solidFill>
                        <a:latin typeface="Calibri" panose="020F0502020204030204" pitchFamily="34" charset="0"/>
                      </a:endParaRPr>
                    </a:p>
                  </a:txBody>
                  <a:tcPr anchor="ctr">
                    <a:solidFill>
                      <a:srgbClr val="C00000"/>
                    </a:solidFill>
                  </a:tcPr>
                </a:tc>
                <a:tc>
                  <a:txBody>
                    <a:bodyPr/>
                    <a:lstStyle/>
                    <a:p>
                      <a:pPr marL="0" marR="0" indent="0" algn="l" defTabSz="2952319" rtl="0" eaLnBrk="1" fontAlgn="auto" latinLnBrk="1" hangingPunct="1">
                        <a:lnSpc>
                          <a:spcPts val="1000"/>
                        </a:lnSpc>
                        <a:spcBef>
                          <a:spcPts val="0"/>
                        </a:spcBef>
                        <a:spcAft>
                          <a:spcPts val="0"/>
                        </a:spcAft>
                        <a:buClrTx/>
                        <a:buSzTx/>
                        <a:buFontTx/>
                        <a:buNone/>
                        <a:tabLst/>
                        <a:defRPr/>
                      </a:pPr>
                      <a:r>
                        <a:rPr lang="en-US" altLang="ko-KR" sz="1400" b="0" dirty="0">
                          <a:solidFill>
                            <a:schemeClr val="tx1"/>
                          </a:solidFill>
                          <a:latin typeface="Calibri" panose="020F0502020204030204" pitchFamily="34" charset="0"/>
                        </a:rPr>
                        <a:t>: Failing test case</a:t>
                      </a:r>
                      <a:endParaRPr lang="ko-KR" altLang="en-US" sz="1400" b="0" dirty="0">
                        <a:solidFill>
                          <a:schemeClr val="tx1"/>
                        </a:solidFill>
                        <a:latin typeface="Calibri" panose="020F0502020204030204" pitchFamily="34" charset="0"/>
                      </a:endParaRPr>
                    </a:p>
                  </a:txBody>
                  <a:tcPr anchor="ctr">
                    <a:noFill/>
                  </a:tcPr>
                </a:tc>
                <a:extLst>
                  <a:ext uri="{0D108BD9-81ED-4DB2-BD59-A6C34878D82A}">
                    <a16:rowId xmlns:a16="http://schemas.microsoft.com/office/drawing/2014/main" val="10000"/>
                  </a:ext>
                </a:extLst>
              </a:tr>
              <a:tr h="0">
                <a:tc>
                  <a:txBody>
                    <a:bodyPr/>
                    <a:lstStyle/>
                    <a:p>
                      <a:pPr latinLnBrk="1">
                        <a:lnSpc>
                          <a:spcPts val="1000"/>
                        </a:lnSpc>
                      </a:pPr>
                      <a:endParaRPr lang="ko-KR" altLang="en-US" sz="1600" b="0" dirty="0">
                        <a:solidFill>
                          <a:schemeClr val="tx1"/>
                        </a:solidFill>
                        <a:latin typeface="Calibri" panose="020F0502020204030204" pitchFamily="34" charset="0"/>
                      </a:endParaRPr>
                    </a:p>
                  </a:txBody>
                  <a:tcPr anchor="ctr">
                    <a:solidFill>
                      <a:srgbClr val="00B050"/>
                    </a:solidFill>
                  </a:tcPr>
                </a:tc>
                <a:tc>
                  <a:txBody>
                    <a:bodyPr/>
                    <a:lstStyle/>
                    <a:p>
                      <a:pPr marL="0" marR="0" indent="0" algn="l" defTabSz="2952319" rtl="0" eaLnBrk="1" fontAlgn="auto" latinLnBrk="1" hangingPunct="1">
                        <a:lnSpc>
                          <a:spcPts val="1000"/>
                        </a:lnSpc>
                        <a:spcBef>
                          <a:spcPts val="0"/>
                        </a:spcBef>
                        <a:spcAft>
                          <a:spcPts val="0"/>
                        </a:spcAft>
                        <a:buClrTx/>
                        <a:buSzTx/>
                        <a:buFontTx/>
                        <a:buNone/>
                        <a:tabLst/>
                        <a:defRPr/>
                      </a:pPr>
                      <a:r>
                        <a:rPr lang="en-US" altLang="ko-KR" sz="1400" b="0" dirty="0">
                          <a:solidFill>
                            <a:schemeClr val="tx1"/>
                          </a:solidFill>
                          <a:latin typeface="Calibri" panose="020F0502020204030204" pitchFamily="34" charset="0"/>
                        </a:rPr>
                        <a:t>: Passing</a:t>
                      </a:r>
                      <a:r>
                        <a:rPr lang="en-US" altLang="ko-KR" sz="1400" b="0" baseline="0" dirty="0">
                          <a:solidFill>
                            <a:schemeClr val="tx1"/>
                          </a:solidFill>
                          <a:latin typeface="Calibri" panose="020F0502020204030204" pitchFamily="34" charset="0"/>
                        </a:rPr>
                        <a:t> test case</a:t>
                      </a:r>
                      <a:endParaRPr lang="ko-KR" altLang="en-US" sz="1400" b="0" dirty="0">
                        <a:solidFill>
                          <a:schemeClr val="tx1"/>
                        </a:solidFill>
                        <a:latin typeface="Calibri" panose="020F0502020204030204" pitchFamily="34" charset="0"/>
                      </a:endParaRPr>
                    </a:p>
                  </a:txBody>
                  <a:tcPr anchor="ctr">
                    <a:noFill/>
                  </a:tcPr>
                </a:tc>
                <a:extLst>
                  <a:ext uri="{0D108BD9-81ED-4DB2-BD59-A6C34878D82A}">
                    <a16:rowId xmlns:a16="http://schemas.microsoft.com/office/drawing/2014/main" val="10001"/>
                  </a:ext>
                </a:extLst>
              </a:tr>
            </a:tbl>
          </a:graphicData>
        </a:graphic>
      </p:graphicFrame>
      <p:graphicFrame>
        <p:nvGraphicFramePr>
          <p:cNvPr id="14" name="표 13"/>
          <p:cNvGraphicFramePr>
            <a:graphicFrameLocks noGrp="1"/>
          </p:cNvGraphicFramePr>
          <p:nvPr>
            <p:extLst>
              <p:ext uri="{D42A27DB-BD31-4B8C-83A1-F6EECF244321}">
                <p14:modId xmlns:p14="http://schemas.microsoft.com/office/powerpoint/2010/main" val="3248268782"/>
              </p:ext>
            </p:extLst>
          </p:nvPr>
        </p:nvGraphicFramePr>
        <p:xfrm>
          <a:off x="6994469" y="3284497"/>
          <a:ext cx="638313" cy="1302168"/>
        </p:xfrm>
        <a:graphic>
          <a:graphicData uri="http://schemas.openxmlformats.org/drawingml/2006/table">
            <a:tbl>
              <a:tblPr firstRow="1" bandRow="1">
                <a:tableStyleId>{5C22544A-7EE6-4342-B048-85BDC9FD1C3A}</a:tableStyleId>
              </a:tblPr>
              <a:tblGrid>
                <a:gridCol w="638313">
                  <a:extLst>
                    <a:ext uri="{9D8B030D-6E8A-4147-A177-3AD203B41FA5}">
                      <a16:colId xmlns:a16="http://schemas.microsoft.com/office/drawing/2014/main" val="20000"/>
                    </a:ext>
                  </a:extLst>
                </a:gridCol>
              </a:tblGrid>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1</a:t>
                      </a:r>
                      <a:endParaRPr lang="ko-KR" altLang="en-US" sz="1200" b="1" dirty="0">
                        <a:solidFill>
                          <a:schemeClr val="tx1"/>
                        </a:solidFill>
                        <a:latin typeface="Calibri" panose="020F0502020204030204" pitchFamily="34" charset="0"/>
                      </a:endParaRPr>
                    </a:p>
                  </a:txBody>
                  <a:tcPr marL="36000" marR="36000" marT="36000" marB="36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0"/>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2</a:t>
                      </a:r>
                      <a:endParaRPr lang="ko-KR" altLang="en-US" sz="1200" b="1" dirty="0">
                        <a:solidFill>
                          <a:schemeClr val="tx1"/>
                        </a:solidFill>
                        <a:latin typeface="Calibri" panose="020F0502020204030204" pitchFamily="34" charset="0"/>
                      </a:endParaRPr>
                    </a:p>
                  </a:txBody>
                  <a:tcPr marL="36000" marR="36000" marT="36000" marB="36000" anchor="ctr">
                    <a:lnT w="38100" cmpd="sng">
                      <a:noFill/>
                    </a:lnT>
                    <a:solidFill>
                      <a:srgbClr val="00B050"/>
                    </a:solidFill>
                  </a:tcPr>
                </a:tc>
                <a:extLst>
                  <a:ext uri="{0D108BD9-81ED-4DB2-BD59-A6C34878D82A}">
                    <a16:rowId xmlns:a16="http://schemas.microsoft.com/office/drawing/2014/main" val="10001"/>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3</a:t>
                      </a:r>
                      <a:endParaRPr lang="ko-KR" altLang="en-US" sz="1200" b="1" dirty="0">
                        <a:solidFill>
                          <a:schemeClr val="tx1"/>
                        </a:solidFill>
                        <a:latin typeface="Calibri" panose="020F0502020204030204" pitchFamily="34" charset="0"/>
                      </a:endParaRPr>
                    </a:p>
                  </a:txBody>
                  <a:tcPr marL="36000" marR="36000" marT="36000" marB="36000" anchor="ctr">
                    <a:solidFill>
                      <a:srgbClr val="C00000"/>
                    </a:solidFill>
                  </a:tcPr>
                </a:tc>
                <a:extLst>
                  <a:ext uri="{0D108BD9-81ED-4DB2-BD59-A6C34878D82A}">
                    <a16:rowId xmlns:a16="http://schemas.microsoft.com/office/drawing/2014/main" val="10002"/>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4</a:t>
                      </a:r>
                      <a:endParaRPr lang="ko-KR" altLang="en-US" sz="1200" b="1" dirty="0">
                        <a:solidFill>
                          <a:schemeClr val="tx1"/>
                        </a:solidFill>
                        <a:latin typeface="Calibri" panose="020F0502020204030204" pitchFamily="34" charset="0"/>
                      </a:endParaRPr>
                    </a:p>
                  </a:txBody>
                  <a:tcPr marL="36000" marR="36000" marT="36000" marB="36000" anchor="ctr">
                    <a:solidFill>
                      <a:srgbClr val="C00000"/>
                    </a:solidFill>
                  </a:tcPr>
                </a:tc>
                <a:extLst>
                  <a:ext uri="{0D108BD9-81ED-4DB2-BD59-A6C34878D82A}">
                    <a16:rowId xmlns:a16="http://schemas.microsoft.com/office/drawing/2014/main" val="10003"/>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5</a:t>
                      </a:r>
                      <a:endParaRPr lang="ko-KR" altLang="en-US" sz="1200" b="1" dirty="0">
                        <a:solidFill>
                          <a:schemeClr val="tx1"/>
                        </a:solidFill>
                        <a:latin typeface="Calibri" panose="020F0502020204030204" pitchFamily="34" charset="0"/>
                      </a:endParaRPr>
                    </a:p>
                  </a:txBody>
                  <a:tcPr marL="36000" marR="36000" marT="36000" marB="36000" anchor="ctr">
                    <a:solidFill>
                      <a:srgbClr val="C00000"/>
                    </a:solidFill>
                  </a:tcPr>
                </a:tc>
                <a:extLst>
                  <a:ext uri="{0D108BD9-81ED-4DB2-BD59-A6C34878D82A}">
                    <a16:rowId xmlns:a16="http://schemas.microsoft.com/office/drawing/2014/main" val="10004"/>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6</a:t>
                      </a:r>
                      <a:endParaRPr lang="ko-KR" altLang="en-US" sz="1200" b="1" dirty="0">
                        <a:solidFill>
                          <a:schemeClr val="tx1"/>
                        </a:solidFill>
                        <a:latin typeface="Calibri" panose="020F0502020204030204" pitchFamily="34" charset="0"/>
                      </a:endParaRPr>
                    </a:p>
                  </a:txBody>
                  <a:tcPr marL="36000" marR="36000" marT="36000" marB="36000" anchor="ctr">
                    <a:solidFill>
                      <a:srgbClr val="00B050"/>
                    </a:solidFill>
                  </a:tcPr>
                </a:tc>
                <a:extLst>
                  <a:ext uri="{0D108BD9-81ED-4DB2-BD59-A6C34878D82A}">
                    <a16:rowId xmlns:a16="http://schemas.microsoft.com/office/drawing/2014/main" val="10005"/>
                  </a:ext>
                </a:extLst>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1816275349"/>
              </p:ext>
            </p:extLst>
          </p:nvPr>
        </p:nvGraphicFramePr>
        <p:xfrm>
          <a:off x="6974565" y="5145701"/>
          <a:ext cx="638313" cy="1302168"/>
        </p:xfrm>
        <a:graphic>
          <a:graphicData uri="http://schemas.openxmlformats.org/drawingml/2006/table">
            <a:tbl>
              <a:tblPr firstRow="1" bandRow="1">
                <a:tableStyleId>{5C22544A-7EE6-4342-B048-85BDC9FD1C3A}</a:tableStyleId>
              </a:tblPr>
              <a:tblGrid>
                <a:gridCol w="638313">
                  <a:extLst>
                    <a:ext uri="{9D8B030D-6E8A-4147-A177-3AD203B41FA5}">
                      <a16:colId xmlns:a16="http://schemas.microsoft.com/office/drawing/2014/main" val="20000"/>
                    </a:ext>
                  </a:extLst>
                </a:gridCol>
              </a:tblGrid>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1</a:t>
                      </a:r>
                      <a:endParaRPr lang="ko-KR" altLang="en-US" sz="1200" b="1" dirty="0">
                        <a:solidFill>
                          <a:schemeClr val="tx1"/>
                        </a:solidFill>
                        <a:latin typeface="Calibri" panose="020F0502020204030204" pitchFamily="34" charset="0"/>
                      </a:endParaRPr>
                    </a:p>
                  </a:txBody>
                  <a:tcPr marL="36000" marR="36000" marT="36000" marB="36000" anchor="ctr">
                    <a:solidFill>
                      <a:srgbClr val="00B050"/>
                    </a:solidFill>
                  </a:tcPr>
                </a:tc>
                <a:extLst>
                  <a:ext uri="{0D108BD9-81ED-4DB2-BD59-A6C34878D82A}">
                    <a16:rowId xmlns:a16="http://schemas.microsoft.com/office/drawing/2014/main" val="10000"/>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2</a:t>
                      </a:r>
                      <a:endParaRPr lang="ko-KR" altLang="en-US" sz="1200" b="1" dirty="0">
                        <a:solidFill>
                          <a:schemeClr val="tx1"/>
                        </a:solidFill>
                        <a:latin typeface="Calibri" panose="020F0502020204030204" pitchFamily="34" charset="0"/>
                      </a:endParaRPr>
                    </a:p>
                  </a:txBody>
                  <a:tcPr marL="36000" marR="36000" marT="36000" marB="36000" anchor="ctr">
                    <a:solidFill>
                      <a:srgbClr val="00B050"/>
                    </a:solidFill>
                  </a:tcPr>
                </a:tc>
                <a:extLst>
                  <a:ext uri="{0D108BD9-81ED-4DB2-BD59-A6C34878D82A}">
                    <a16:rowId xmlns:a16="http://schemas.microsoft.com/office/drawing/2014/main" val="10001"/>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3</a:t>
                      </a:r>
                      <a:endParaRPr lang="ko-KR" altLang="en-US" sz="1200" b="1" dirty="0">
                        <a:solidFill>
                          <a:schemeClr val="tx1"/>
                        </a:solidFill>
                        <a:latin typeface="Calibri" panose="020F0502020204030204" pitchFamily="34" charset="0"/>
                      </a:endParaRPr>
                    </a:p>
                  </a:txBody>
                  <a:tcPr marL="36000" marR="36000" marT="36000" marB="36000" anchor="ctr">
                    <a:solidFill>
                      <a:srgbClr val="00B050"/>
                    </a:solidFill>
                  </a:tcPr>
                </a:tc>
                <a:extLst>
                  <a:ext uri="{0D108BD9-81ED-4DB2-BD59-A6C34878D82A}">
                    <a16:rowId xmlns:a16="http://schemas.microsoft.com/office/drawing/2014/main" val="10002"/>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4</a:t>
                      </a:r>
                      <a:endParaRPr lang="ko-KR" altLang="en-US" sz="1200" b="1" dirty="0">
                        <a:solidFill>
                          <a:schemeClr val="tx1"/>
                        </a:solidFill>
                        <a:latin typeface="Calibri" panose="020F0502020204030204" pitchFamily="34" charset="0"/>
                      </a:endParaRPr>
                    </a:p>
                  </a:txBody>
                  <a:tcPr marL="36000" marR="36000" marT="36000" marB="36000" anchor="ctr">
                    <a:solidFill>
                      <a:srgbClr val="C00000"/>
                    </a:solidFill>
                  </a:tcPr>
                </a:tc>
                <a:extLst>
                  <a:ext uri="{0D108BD9-81ED-4DB2-BD59-A6C34878D82A}">
                    <a16:rowId xmlns:a16="http://schemas.microsoft.com/office/drawing/2014/main" val="10003"/>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5</a:t>
                      </a:r>
                      <a:endParaRPr lang="ko-KR" altLang="en-US" sz="1200" b="1" dirty="0">
                        <a:solidFill>
                          <a:schemeClr val="tx1"/>
                        </a:solidFill>
                        <a:latin typeface="Calibri" panose="020F0502020204030204" pitchFamily="34" charset="0"/>
                      </a:endParaRPr>
                    </a:p>
                  </a:txBody>
                  <a:tcPr marL="36000" marR="36000" marT="36000" marB="36000" anchor="ctr">
                    <a:solidFill>
                      <a:srgbClr val="00B050"/>
                    </a:solidFill>
                  </a:tcPr>
                </a:tc>
                <a:extLst>
                  <a:ext uri="{0D108BD9-81ED-4DB2-BD59-A6C34878D82A}">
                    <a16:rowId xmlns:a16="http://schemas.microsoft.com/office/drawing/2014/main" val="10004"/>
                  </a:ext>
                </a:extLst>
              </a:tr>
              <a:tr h="217028">
                <a:tc>
                  <a:txBody>
                    <a:bodyPr/>
                    <a:lstStyle/>
                    <a:p>
                      <a:pPr algn="ctr" latinLnBrk="1">
                        <a:lnSpc>
                          <a:spcPct val="50000"/>
                        </a:lnSpc>
                      </a:pPr>
                      <a:r>
                        <a:rPr lang="en-US" altLang="ko-KR" sz="1200" b="1" dirty="0">
                          <a:solidFill>
                            <a:schemeClr val="tx1"/>
                          </a:solidFill>
                          <a:latin typeface="Calibri" panose="020F0502020204030204" pitchFamily="34" charset="0"/>
                        </a:rPr>
                        <a:t>Test</a:t>
                      </a:r>
                      <a:r>
                        <a:rPr lang="en-US" altLang="ko-KR" sz="1200" b="1" baseline="0" dirty="0">
                          <a:solidFill>
                            <a:schemeClr val="tx1"/>
                          </a:solidFill>
                          <a:latin typeface="Calibri" panose="020F0502020204030204" pitchFamily="34" charset="0"/>
                        </a:rPr>
                        <a:t> 6</a:t>
                      </a:r>
                      <a:endParaRPr lang="ko-KR" altLang="en-US" sz="1200" b="1" dirty="0">
                        <a:solidFill>
                          <a:schemeClr val="tx1"/>
                        </a:solidFill>
                        <a:latin typeface="Calibri" panose="020F0502020204030204" pitchFamily="34" charset="0"/>
                      </a:endParaRPr>
                    </a:p>
                  </a:txBody>
                  <a:tcPr marL="36000" marR="36000" marT="36000" marB="36000" anchor="ctr">
                    <a:solidFill>
                      <a:srgbClr val="00B050"/>
                    </a:solidFill>
                  </a:tcPr>
                </a:tc>
                <a:extLst>
                  <a:ext uri="{0D108BD9-81ED-4DB2-BD59-A6C34878D82A}">
                    <a16:rowId xmlns:a16="http://schemas.microsoft.com/office/drawing/2014/main" val="10005"/>
                  </a:ext>
                </a:extLst>
              </a:tr>
            </a:tbl>
          </a:graphicData>
        </a:graphic>
      </p:graphicFrame>
      <p:sp>
        <p:nvSpPr>
          <p:cNvPr id="16" name="폭발 2 15"/>
          <p:cNvSpPr/>
          <p:nvPr/>
        </p:nvSpPr>
        <p:spPr>
          <a:xfrm>
            <a:off x="6643285" y="5661489"/>
            <a:ext cx="216590" cy="284245"/>
          </a:xfrm>
          <a:prstGeom prst="irregularSeal2">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6" descr="C:\Users\seokhyeon\AppData\Local\Microsoft\Windows\Temporary Internet Files\Content.IE5\4XDR0Q09\MC90033486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403014">
            <a:off x="4739977" y="5249901"/>
            <a:ext cx="806198" cy="725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xmlns:a14="http://schemas.microsoft.com/office/drawing/2010/main">
        <mc:Choice Requires="a14">
          <p:sp>
            <p:nvSpPr>
              <p:cNvPr id="18" name="직사각형 17"/>
              <p:cNvSpPr/>
              <p:nvPr/>
            </p:nvSpPr>
            <p:spPr>
              <a:xfrm>
                <a:off x="5449698" y="3284089"/>
                <a:ext cx="1512170" cy="1276472"/>
              </a:xfrm>
              <a:prstGeom prst="rect">
                <a:avLst/>
              </a:prstGeom>
              <a:ln w="1270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nSpc>
                    <a:spcPct val="90000"/>
                  </a:lnSpc>
                </a:pPr>
                <a:r>
                  <a:rPr lang="en-US" altLang="ko-KR" b="1" i="1" u="sng" dirty="0">
                    <a:solidFill>
                      <a:srgbClr val="0070C0"/>
                    </a:solidFill>
                    <a:latin typeface="Calibri" panose="020F0502020204030204" pitchFamily="34" charset="0"/>
                  </a:rPr>
                  <a:t>1: stmt </a:t>
                </a:r>
                <a14:m>
                  <m:oMath xmlns:m="http://schemas.openxmlformats.org/officeDocument/2006/math">
                    <m:sSub>
                      <m:sSubPr>
                        <m:ctrlPr>
                          <a:rPr lang="en-US" altLang="ko-KR" b="1" i="1" u="sng" dirty="0">
                            <a:solidFill>
                              <a:srgbClr val="0070C0"/>
                            </a:solidFill>
                            <a:latin typeface="Cambria Math" panose="02040503050406030204" pitchFamily="18" charset="0"/>
                          </a:rPr>
                        </m:ctrlPr>
                      </m:sSubPr>
                      <m:e>
                        <m:r>
                          <a:rPr lang="en-US" altLang="ko-KR" b="1" i="1" u="sng" dirty="0">
                            <a:solidFill>
                              <a:srgbClr val="0070C0"/>
                            </a:solidFill>
                            <a:latin typeface="Cambria Math"/>
                          </a:rPr>
                          <m:t>𝒔</m:t>
                        </m:r>
                      </m:e>
                      <m:sub>
                        <m:r>
                          <a:rPr lang="en-US" altLang="ko-KR" b="1" i="1" u="sng" dirty="0">
                            <a:solidFill>
                              <a:srgbClr val="0070C0"/>
                            </a:solidFill>
                            <a:latin typeface="Cambria Math"/>
                          </a:rPr>
                          <m:t>𝟏</m:t>
                        </m:r>
                      </m:sub>
                    </m:sSub>
                    <m:r>
                      <a:rPr lang="en-US" altLang="ko-KR" b="1" i="1" u="sng" dirty="0" smtClean="0">
                        <a:solidFill>
                          <a:srgbClr val="0070C0"/>
                        </a:solidFill>
                        <a:latin typeface="Cambria Math"/>
                      </a:rPr>
                      <m:t>′</m:t>
                    </m:r>
                  </m:oMath>
                </a14:m>
                <a:r>
                  <a:rPr lang="en-US" altLang="ko-KR" b="1" i="1" u="sng" dirty="0">
                    <a:solidFill>
                      <a:srgbClr val="0070C0"/>
                    </a:solidFill>
                    <a:latin typeface="Calibri" panose="020F0502020204030204" pitchFamily="34" charset="0"/>
                  </a:rPr>
                  <a:t> </a:t>
                </a:r>
              </a:p>
              <a:p>
                <a:pPr>
                  <a:lnSpc>
                    <a:spcPct val="90000"/>
                  </a:lnSpc>
                </a:pPr>
                <a:r>
                  <a:rPr lang="en-US" altLang="ko-KR" dirty="0">
                    <a:latin typeface="Calibri" panose="020F0502020204030204" pitchFamily="34" charset="0"/>
                  </a:rPr>
                  <a:t>…</a:t>
                </a:r>
              </a:p>
              <a:p>
                <a:pPr>
                  <a:lnSpc>
                    <a:spcPct val="90000"/>
                  </a:lnSpc>
                </a:pPr>
                <a:r>
                  <a:rPr lang="en-US" altLang="ko-KR" dirty="0">
                    <a:solidFill>
                      <a:srgbClr val="FF0000"/>
                    </a:solidFill>
                    <a:latin typeface="Calibri" panose="020F0502020204030204" pitchFamily="34" charset="0"/>
                  </a:rPr>
                  <a:t>10: </a:t>
                </a:r>
                <a:r>
                  <a:rPr lang="en-US" altLang="ko-KR" dirty="0" err="1">
                    <a:solidFill>
                      <a:srgbClr val="FF0000"/>
                    </a:solidFill>
                    <a:latin typeface="Calibri" panose="020F0502020204030204" pitchFamily="34" charset="0"/>
                  </a:rPr>
                  <a:t>stmt</a:t>
                </a:r>
                <a:r>
                  <a:rPr lang="en-US" altLang="ko-KR" dirty="0">
                    <a:solidFill>
                      <a:srgbClr val="FF0000"/>
                    </a:solidFill>
                    <a:latin typeface="Calibri" panose="020F0502020204030204" pitchFamily="34" charset="0"/>
                  </a:rPr>
                  <a:t> </a:t>
                </a:r>
                <a14:m>
                  <m:oMath xmlns:m="http://schemas.openxmlformats.org/officeDocument/2006/math">
                    <m:sSub>
                      <m:sSubPr>
                        <m:ctrlPr>
                          <a:rPr lang="en-US" altLang="ko-KR" b="0" i="1" smtClean="0">
                            <a:solidFill>
                              <a:srgbClr val="FF0000"/>
                            </a:solidFill>
                            <a:latin typeface="Cambria Math" panose="02040503050406030204" pitchFamily="18" charset="0"/>
                          </a:rPr>
                        </m:ctrlPr>
                      </m:sSubPr>
                      <m:e>
                        <m:r>
                          <a:rPr lang="en-US" altLang="ko-KR" b="0" i="1" smtClean="0">
                            <a:solidFill>
                              <a:srgbClr val="FF0000"/>
                            </a:solidFill>
                            <a:latin typeface="Cambria Math" panose="02040503050406030204" pitchFamily="18" charset="0"/>
                          </a:rPr>
                          <m:t>𝑠</m:t>
                        </m:r>
                      </m:e>
                      <m:sub>
                        <m:r>
                          <a:rPr lang="en-US" altLang="ko-KR" b="0" i="1" smtClean="0">
                            <a:solidFill>
                              <a:srgbClr val="FF0000"/>
                            </a:solidFill>
                            <a:latin typeface="Cambria Math" panose="02040503050406030204" pitchFamily="18" charset="0"/>
                          </a:rPr>
                          <m:t>10</m:t>
                        </m:r>
                      </m:sub>
                    </m:sSub>
                  </m:oMath>
                </a14:m>
                <a:endParaRPr lang="en-US" altLang="ko-KR" dirty="0">
                  <a:solidFill>
                    <a:srgbClr val="FF0000"/>
                  </a:solidFill>
                  <a:latin typeface="Calibri" panose="020F0502020204030204" pitchFamily="34" charset="0"/>
                </a:endParaRPr>
              </a:p>
              <a:p>
                <a:pPr>
                  <a:lnSpc>
                    <a:spcPct val="90000"/>
                  </a:lnSpc>
                </a:pPr>
                <a:r>
                  <a:rPr lang="en-US" altLang="ko-KR" dirty="0">
                    <a:latin typeface="Calibri" panose="020F0502020204030204" pitchFamily="34" charset="0"/>
                  </a:rPr>
                  <a:t>…</a:t>
                </a:r>
              </a:p>
              <a:p>
                <a:pPr>
                  <a:lnSpc>
                    <a:spcPct val="90000"/>
                  </a:lnSpc>
                </a:pPr>
                <a:r>
                  <a:rPr lang="en-US" altLang="ko-KR" dirty="0">
                    <a:latin typeface="Calibri" panose="020F0502020204030204" pitchFamily="34" charset="0"/>
                  </a:rPr>
                  <a:t>n: stmt </a:t>
                </a:r>
                <a14:m>
                  <m:oMath xmlns:m="http://schemas.openxmlformats.org/officeDocument/2006/math">
                    <m:sSub>
                      <m:sSubPr>
                        <m:ctrlPr>
                          <a:rPr lang="en-US" altLang="ko-KR" i="1" dirty="0">
                            <a:latin typeface="Cambria Math" panose="02040503050406030204" pitchFamily="18" charset="0"/>
                          </a:rPr>
                        </m:ctrlPr>
                      </m:sSubPr>
                      <m:e>
                        <m:r>
                          <a:rPr lang="en-US" altLang="ko-KR" dirty="0">
                            <a:latin typeface="Cambria Math"/>
                          </a:rPr>
                          <m:t>𝑠</m:t>
                        </m:r>
                      </m:e>
                      <m:sub>
                        <m:r>
                          <m:rPr>
                            <m:sty m:val="p"/>
                          </m:rPr>
                          <a:rPr lang="en-US" altLang="ko-KR" b="0" i="0" dirty="0" smtClean="0">
                            <a:latin typeface="Cambria Math"/>
                          </a:rPr>
                          <m:t>n</m:t>
                        </m:r>
                      </m:sub>
                    </m:sSub>
                  </m:oMath>
                </a14:m>
                <a:r>
                  <a:rPr lang="ko-KR" altLang="en-US" dirty="0">
                    <a:latin typeface="Calibri" panose="020F0502020204030204" pitchFamily="34" charset="0"/>
                  </a:rPr>
                  <a:t> </a:t>
                </a:r>
                <a:endParaRPr lang="en-US" altLang="ko-KR" dirty="0">
                  <a:latin typeface="Calibri" panose="020F0502020204030204" pitchFamily="34" charset="0"/>
                </a:endParaRPr>
              </a:p>
            </p:txBody>
          </p:sp>
        </mc:Choice>
        <mc:Fallback xmlns="">
          <p:sp>
            <p:nvSpPr>
              <p:cNvPr id="18" name="직사각형 17"/>
              <p:cNvSpPr>
                <a:spLocks noRot="1" noChangeAspect="1" noMove="1" noResize="1" noEditPoints="1" noAdjustHandles="1" noChangeArrowheads="1" noChangeShapeType="1" noTextEdit="1"/>
              </p:cNvSpPr>
              <p:nvPr/>
            </p:nvSpPr>
            <p:spPr>
              <a:xfrm>
                <a:off x="5449698" y="3284089"/>
                <a:ext cx="1512170" cy="1276472"/>
              </a:xfrm>
              <a:prstGeom prst="rect">
                <a:avLst/>
              </a:prstGeom>
              <a:blipFill>
                <a:blip r:embed="rId8"/>
                <a:stretch>
                  <a:fillRect/>
                </a:stretch>
              </a:blipFill>
              <a:ln w="12700"/>
              <a:effectLst>
                <a:outerShdw blurRad="50800" dist="38100" dir="2700000" algn="tl" rotWithShape="0">
                  <a:prstClr val="black">
                    <a:alpha val="40000"/>
                  </a:prstClr>
                </a:outerShdw>
              </a:effectLst>
            </p:spPr>
            <p:txBody>
              <a:bodyPr/>
              <a:lstStyle/>
              <a:p>
                <a:r>
                  <a:rPr lang="ko-KR" altLang="en-US">
                    <a:noFill/>
                  </a:rPr>
                  <a:t> </a:t>
                </a:r>
              </a:p>
            </p:txBody>
          </p:sp>
        </mc:Fallback>
      </mc:AlternateContent>
      <p:pic>
        <p:nvPicPr>
          <p:cNvPr id="19" name="Picture 4" descr="Bug Clip Ar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47398" y="3763664"/>
            <a:ext cx="366331" cy="311946"/>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Bug Clip Ar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2714" y="4476203"/>
            <a:ext cx="366331" cy="311946"/>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Bug Clip Ar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02423" y="5678747"/>
            <a:ext cx="366331" cy="311946"/>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직사각형 22"/>
          <p:cNvSpPr/>
          <p:nvPr/>
        </p:nvSpPr>
        <p:spPr>
          <a:xfrm>
            <a:off x="240768" y="2600998"/>
            <a:ext cx="8710872" cy="492443"/>
          </a:xfrm>
          <a:prstGeom prst="rect">
            <a:avLst/>
          </a:prstGeom>
        </p:spPr>
        <p:txBody>
          <a:bodyPr wrap="square">
            <a:spAutoFit/>
          </a:bodyPr>
          <a:lstStyle/>
          <a:p>
            <a:pPr lvl="1">
              <a:spcBef>
                <a:spcPts val="1000"/>
              </a:spcBef>
            </a:pPr>
            <a:r>
              <a:rPr lang="en-US" altLang="ko-KR" sz="2600" dirty="0"/>
              <a:t>2. more mutants at </a:t>
            </a:r>
            <a:r>
              <a:rPr lang="en-US" altLang="ko-KR" sz="2600" i="1" dirty="0"/>
              <a:t>s</a:t>
            </a:r>
            <a:r>
              <a:rPr lang="en-US" altLang="ko-KR" sz="2600" dirty="0"/>
              <a:t> make failing TCs to passing (partial fix)</a:t>
            </a:r>
          </a:p>
        </p:txBody>
      </p:sp>
      <p:sp>
        <p:nvSpPr>
          <p:cNvPr id="24" name="직사각형 23"/>
          <p:cNvSpPr/>
          <p:nvPr/>
        </p:nvSpPr>
        <p:spPr>
          <a:xfrm>
            <a:off x="237864" y="2167726"/>
            <a:ext cx="8781707" cy="492443"/>
          </a:xfrm>
          <a:prstGeom prst="rect">
            <a:avLst/>
          </a:prstGeom>
        </p:spPr>
        <p:txBody>
          <a:bodyPr wrap="square">
            <a:spAutoFit/>
          </a:bodyPr>
          <a:lstStyle/>
          <a:p>
            <a:pPr lvl="1">
              <a:spcBef>
                <a:spcPts val="1000"/>
              </a:spcBef>
            </a:pPr>
            <a:r>
              <a:rPr lang="en-US" altLang="ko-KR" sz="2600" dirty="0"/>
              <a:t>1. more mutants at </a:t>
            </a:r>
            <a:r>
              <a:rPr lang="en-US" altLang="ko-KR" sz="2600" i="1" dirty="0"/>
              <a:t>s</a:t>
            </a:r>
            <a:r>
              <a:rPr lang="en-US" altLang="ko-KR" sz="2600" dirty="0"/>
              <a:t> make passing TCs to failing (breaking)</a:t>
            </a:r>
          </a:p>
        </p:txBody>
      </p:sp>
      <p:pic>
        <p:nvPicPr>
          <p:cNvPr id="1026" name="Picture 2" descr="http://www.clker.com/cliparts/4/7/u/w/g/a/new-gray-hammer-hi.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206902">
            <a:off x="5068404" y="3198557"/>
            <a:ext cx="415911" cy="666352"/>
          </a:xfrm>
          <a:prstGeom prst="rect">
            <a:avLst/>
          </a:prstGeom>
          <a:noFill/>
          <a:extLst>
            <a:ext uri="{909E8E84-426E-40DD-AFC4-6F175D3DCCD1}">
              <a14:hiddenFill xmlns:a14="http://schemas.microsoft.com/office/drawing/2010/main">
                <a:solidFill>
                  <a:srgbClr val="FFFFFF"/>
                </a:solidFill>
              </a14:hiddenFill>
            </a:ext>
          </a:extLst>
        </p:spPr>
      </p:pic>
      <p:sp>
        <p:nvSpPr>
          <p:cNvPr id="25" name="사각형: 둥근 모서리 24"/>
          <p:cNvSpPr/>
          <p:nvPr/>
        </p:nvSpPr>
        <p:spPr>
          <a:xfrm>
            <a:off x="661850" y="2222459"/>
            <a:ext cx="8125097" cy="369830"/>
          </a:xfrm>
          <a:prstGeom prst="roundRect">
            <a:avLst/>
          </a:prstGeom>
          <a:noFill/>
          <a:ln w="38100">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p:cNvSpPr/>
          <p:nvPr/>
        </p:nvSpPr>
        <p:spPr>
          <a:xfrm>
            <a:off x="659455" y="2653695"/>
            <a:ext cx="8125097" cy="369830"/>
          </a:xfrm>
          <a:prstGeom prst="roundRect">
            <a:avLst/>
          </a:prstGeom>
          <a:noFill/>
          <a:ln w="38100">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193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 presetClass="entr" presetSubtype="9"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4047772" y="820839"/>
            <a:ext cx="4963836" cy="5484711"/>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492368" y="155577"/>
            <a:ext cx="8193803" cy="549274"/>
          </a:xfrm>
        </p:spPr>
        <p:txBody>
          <a:bodyPr>
            <a:normAutofit fontScale="90000"/>
          </a:bodyPr>
          <a:lstStyle/>
          <a:p>
            <a:pPr algn="ctr"/>
            <a:r>
              <a:rPr lang="en-US" altLang="ko-KR" dirty="0"/>
              <a:t>MBFL: Destructive Analysis of Software</a:t>
            </a:r>
            <a:endParaRPr lang="ko-KR" altLang="en-US" dirty="0"/>
          </a:p>
        </p:txBody>
      </p:sp>
      <p:sp>
        <p:nvSpPr>
          <p:cNvPr id="3" name="내용 개체 틀 2"/>
          <p:cNvSpPr>
            <a:spLocks noGrp="1"/>
          </p:cNvSpPr>
          <p:nvPr>
            <p:ph idx="1"/>
          </p:nvPr>
        </p:nvSpPr>
        <p:spPr>
          <a:xfrm>
            <a:off x="247652" y="953297"/>
            <a:ext cx="3901230" cy="882371"/>
          </a:xfrm>
        </p:spPr>
        <p:txBody>
          <a:bodyPr>
            <a:normAutofit/>
          </a:bodyPr>
          <a:lstStyle/>
          <a:p>
            <a:pPr marL="0" indent="0">
              <a:buNone/>
            </a:pPr>
            <a:r>
              <a:rPr lang="en-US" altLang="ko-KR" dirty="0"/>
              <a:t>Non-destructive analysis</a:t>
            </a:r>
            <a:endParaRPr lang="ko-KR" altLang="en-US" dirty="0"/>
          </a:p>
        </p:txBody>
      </p:sp>
      <p:sp>
        <p:nvSpPr>
          <p:cNvPr id="4" name="날짜 개체 틀 3"/>
          <p:cNvSpPr>
            <a:spLocks noGrp="1"/>
          </p:cNvSpPr>
          <p:nvPr>
            <p:ph type="dt" sz="half" idx="10"/>
          </p:nvPr>
        </p:nvSpPr>
        <p:spPr/>
        <p:txBody>
          <a:bodyPr/>
          <a:lstStyle/>
          <a:p>
            <a:fld id="{F961978C-02BA-46B6-8BE6-EEADE265CD5C}"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12</a:t>
            </a:fld>
            <a:endParaRPr lang="ko-KR" altLang="en-US"/>
          </a:p>
        </p:txBody>
      </p:sp>
      <p:pic>
        <p:nvPicPr>
          <p:cNvPr id="1026" name="Picture 2" descr="http://www.taratechinspection.com/taratechwp/wp-content/uploads/ndt.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23801"/>
          <a:stretch/>
        </p:blipFill>
        <p:spPr bwMode="auto">
          <a:xfrm>
            <a:off x="266702" y="1460072"/>
            <a:ext cx="3543297" cy="20970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goldenengineering.com/images/brass_valves_fullsize.jpg"/>
          <p:cNvPicPr>
            <a:picLocks noChangeAspect="1" noChangeArrowheads="1"/>
          </p:cNvPicPr>
          <p:nvPr/>
        </p:nvPicPr>
        <p:blipFill rotWithShape="1">
          <a:blip r:embed="rId5">
            <a:extLst>
              <a:ext uri="{28A0092B-C50C-407E-A947-70E740481C1C}">
                <a14:useLocalDpi xmlns:a14="http://schemas.microsoft.com/office/drawing/2010/main" val="0"/>
              </a:ext>
            </a:extLst>
          </a:blip>
          <a:srcRect t="3683" b="17458"/>
          <a:stretch/>
        </p:blipFill>
        <p:spPr bwMode="auto">
          <a:xfrm>
            <a:off x="266702" y="3691260"/>
            <a:ext cx="3543297" cy="2352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fs2.tistory.com/upload_control/download.blog?fhandle=YmxvZzUzMjQ1QGZzMi50aXN0b3J5LmNvbTovYXR0YWNoLzAvNy5qcGc%3D"/>
          <p:cNvPicPr>
            <a:picLocks noChangeAspect="1" noChangeArrowheads="1"/>
          </p:cNvPicPr>
          <p:nvPr/>
        </p:nvPicPr>
        <p:blipFill rotWithShape="1">
          <a:blip r:embed="rId6">
            <a:extLst>
              <a:ext uri="{28A0092B-C50C-407E-A947-70E740481C1C}">
                <a14:useLocalDpi xmlns:a14="http://schemas.microsoft.com/office/drawing/2010/main" val="0"/>
              </a:ext>
            </a:extLst>
          </a:blip>
          <a:srcRect l="1569" r="260" b="20635"/>
          <a:stretch/>
        </p:blipFill>
        <p:spPr bwMode="auto">
          <a:xfrm>
            <a:off x="4188805" y="1339054"/>
            <a:ext cx="4681770" cy="2339121"/>
          </a:xfrm>
          <a:prstGeom prst="rect">
            <a:avLst/>
          </a:prstGeom>
          <a:noFill/>
          <a:extLst>
            <a:ext uri="{909E8E84-426E-40DD-AFC4-6F175D3DCCD1}">
              <a14:hiddenFill xmlns:a14="http://schemas.microsoft.com/office/drawing/2010/main">
                <a:solidFill>
                  <a:srgbClr val="FFFFFF"/>
                </a:solidFill>
              </a14:hiddenFill>
            </a:ext>
          </a:extLst>
        </p:spPr>
      </p:pic>
      <p:sp>
        <p:nvSpPr>
          <p:cNvPr id="11" name="내용 개체 틀 2"/>
          <p:cNvSpPr txBox="1">
            <a:spLocks/>
          </p:cNvSpPr>
          <p:nvPr/>
        </p:nvSpPr>
        <p:spPr>
          <a:xfrm>
            <a:off x="4851927" y="858243"/>
            <a:ext cx="3901230" cy="882371"/>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b="1" dirty="0">
                <a:solidFill>
                  <a:srgbClr val="0000FF"/>
                </a:solidFill>
              </a:rPr>
              <a:t>Destructive analysis</a:t>
            </a:r>
            <a:endParaRPr lang="ko-KR" altLang="en-US" b="1" dirty="0">
              <a:solidFill>
                <a:srgbClr val="0000FF"/>
              </a:solidFill>
            </a:endParaRPr>
          </a:p>
        </p:txBody>
      </p:sp>
      <p:pic>
        <p:nvPicPr>
          <p:cNvPr id="8" name="Picture 2" descr="Image result for 벤딩 테스트"/>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8805" y="3744742"/>
            <a:ext cx="4681770" cy="246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2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137765"/>
            <a:ext cx="8193803" cy="850725"/>
          </a:xfrm>
        </p:spPr>
        <p:txBody>
          <a:bodyPr>
            <a:normAutofit/>
          </a:bodyPr>
          <a:lstStyle/>
          <a:p>
            <a:r>
              <a:rPr lang="en-US" altLang="ko-KR" sz="3200" dirty="0"/>
              <a:t>MUSE: </a:t>
            </a:r>
            <a:r>
              <a:rPr lang="en-US" altLang="ko-KR" sz="3200" dirty="0" err="1"/>
              <a:t>MUtant-baSEd</a:t>
            </a:r>
            <a:r>
              <a:rPr lang="en-US" altLang="ko-KR" sz="3200" dirty="0"/>
              <a:t> Fault Localization</a:t>
            </a:r>
            <a:endParaRPr lang="ko-KR" altLang="en-US" sz="3200" dirty="0"/>
          </a:p>
        </p:txBody>
      </p:sp>
      <p:sp>
        <p:nvSpPr>
          <p:cNvPr id="4" name="날짜 개체 틀 3"/>
          <p:cNvSpPr>
            <a:spLocks noGrp="1"/>
          </p:cNvSpPr>
          <p:nvPr>
            <p:ph type="dt" sz="half" idx="10"/>
          </p:nvPr>
        </p:nvSpPr>
        <p:spPr/>
        <p:txBody>
          <a:bodyPr/>
          <a:lstStyle/>
          <a:p>
            <a:fld id="{8E3F2B11-E007-4456-BE4B-738932FD8A14}"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13</a:t>
            </a:fld>
            <a:endParaRPr lang="ko-KR" altLang="en-US"/>
          </a:p>
        </p:txBody>
      </p:sp>
      <p:sp>
        <p:nvSpPr>
          <p:cNvPr id="7" name="직사각형 6"/>
          <p:cNvSpPr/>
          <p:nvPr/>
        </p:nvSpPr>
        <p:spPr>
          <a:xfrm>
            <a:off x="365671" y="3384175"/>
            <a:ext cx="2491538" cy="11038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b="1" dirty="0">
                <a:solidFill>
                  <a:schemeClr val="tx1"/>
                </a:solidFill>
                <a:latin typeface="Courier New" panose="02070309020205020404" pitchFamily="49" charset="0"/>
                <a:cs typeface="Courier New" panose="02070309020205020404" pitchFamily="49" charset="0"/>
              </a:rPr>
              <a:t>1: if(x &gt; y){</a:t>
            </a:r>
          </a:p>
          <a:p>
            <a:r>
              <a:rPr lang="en-US" altLang="ko-KR" sz="2000" b="1" dirty="0">
                <a:solidFill>
                  <a:schemeClr val="tx1"/>
                </a:solidFill>
                <a:latin typeface="Courier New" panose="02070309020205020404" pitchFamily="49" charset="0"/>
                <a:cs typeface="Courier New" panose="02070309020205020404" pitchFamily="49" charset="0"/>
              </a:rPr>
              <a:t>2:   z = x + y;</a:t>
            </a:r>
          </a:p>
          <a:p>
            <a:pPr algn="ctr"/>
            <a:r>
              <a:rPr lang="en-US" altLang="ko-KR" sz="2000" dirty="0">
                <a:solidFill>
                  <a:schemeClr val="tx1"/>
                </a:solidFill>
                <a:latin typeface="Courier New" panose="02070309020205020404" pitchFamily="49" charset="0"/>
                <a:cs typeface="Courier New" panose="02070309020205020404" pitchFamily="49" charset="0"/>
              </a:rPr>
              <a:t>...</a:t>
            </a:r>
            <a:endParaRPr lang="ko-KR" altLang="en-US" sz="2000" dirty="0">
              <a:solidFill>
                <a:schemeClr val="tx1"/>
              </a:solidFill>
              <a:latin typeface="Courier New" panose="02070309020205020404" pitchFamily="49" charset="0"/>
              <a:cs typeface="Courier New" panose="02070309020205020404" pitchFamily="49" charset="0"/>
            </a:endParaRPr>
          </a:p>
        </p:txBody>
      </p:sp>
      <p:graphicFrame>
        <p:nvGraphicFramePr>
          <p:cNvPr id="8" name="표 7"/>
          <p:cNvGraphicFramePr>
            <a:graphicFrameLocks noGrp="1"/>
          </p:cNvGraphicFramePr>
          <p:nvPr>
            <p:extLst/>
          </p:nvPr>
        </p:nvGraphicFramePr>
        <p:xfrm>
          <a:off x="365671" y="4583133"/>
          <a:ext cx="2491540" cy="609600"/>
        </p:xfrm>
        <a:graphic>
          <a:graphicData uri="http://schemas.openxmlformats.org/drawingml/2006/table">
            <a:tbl>
              <a:tblPr firstRow="1" bandRow="1">
                <a:tableStyleId>{5C22544A-7EE6-4342-B048-85BDC9FD1C3A}</a:tableStyleId>
              </a:tblPr>
              <a:tblGrid>
                <a:gridCol w="622885">
                  <a:extLst>
                    <a:ext uri="{9D8B030D-6E8A-4147-A177-3AD203B41FA5}">
                      <a16:colId xmlns:a16="http://schemas.microsoft.com/office/drawing/2014/main" val="20000"/>
                    </a:ext>
                  </a:extLst>
                </a:gridCol>
                <a:gridCol w="622885">
                  <a:extLst>
                    <a:ext uri="{9D8B030D-6E8A-4147-A177-3AD203B41FA5}">
                      <a16:colId xmlns:a16="http://schemas.microsoft.com/office/drawing/2014/main" val="20001"/>
                    </a:ext>
                  </a:extLst>
                </a:gridCol>
                <a:gridCol w="622885">
                  <a:extLst>
                    <a:ext uri="{9D8B030D-6E8A-4147-A177-3AD203B41FA5}">
                      <a16:colId xmlns:a16="http://schemas.microsoft.com/office/drawing/2014/main" val="20002"/>
                    </a:ext>
                  </a:extLst>
                </a:gridCol>
                <a:gridCol w="622885">
                  <a:extLst>
                    <a:ext uri="{9D8B030D-6E8A-4147-A177-3AD203B41FA5}">
                      <a16:colId xmlns:a16="http://schemas.microsoft.com/office/drawing/2014/main" val="20003"/>
                    </a:ext>
                  </a:extLst>
                </a:gridCol>
              </a:tblGrid>
              <a:tr h="241218">
                <a:tc>
                  <a:txBody>
                    <a:bodyPr/>
                    <a:lstStyle/>
                    <a:p>
                      <a:pPr algn="ctr" latinLnBrk="1"/>
                      <a:r>
                        <a:rPr lang="en-US" altLang="ko-KR" sz="2000" b="1" dirty="0">
                          <a:solidFill>
                            <a:schemeClr val="tx1"/>
                          </a:solidFill>
                          <a:latin typeface="+mn-lt"/>
                        </a:rPr>
                        <a:t>TC1</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TC2</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TC3</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TC4</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1218">
                <a:tc>
                  <a:txBody>
                    <a:bodyPr/>
                    <a:lstStyle/>
                    <a:p>
                      <a:pPr algn="ctr" latinLnBrk="1"/>
                      <a:r>
                        <a:rPr lang="en-US" altLang="ko-KR" sz="2000" b="1" dirty="0">
                          <a:solidFill>
                            <a:srgbClr val="0000FF"/>
                          </a:solidFill>
                          <a:latin typeface="+mn-lt"/>
                        </a:rPr>
                        <a:t>Pass</a:t>
                      </a:r>
                      <a:endParaRPr lang="ko-KR" altLang="en-US" sz="2000" b="1" dirty="0">
                        <a:solidFill>
                          <a:srgbClr val="0000FF"/>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0000FF"/>
                          </a:solidFill>
                          <a:latin typeface="+mn-lt"/>
                        </a:rPr>
                        <a:t>Pass</a:t>
                      </a:r>
                      <a:endParaRPr lang="ko-KR" altLang="en-US" sz="2000" b="1" dirty="0">
                        <a:solidFill>
                          <a:srgbClr val="0000FF"/>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C00000"/>
                          </a:solidFill>
                          <a:latin typeface="+mn-lt"/>
                        </a:rPr>
                        <a:t>Fail</a:t>
                      </a:r>
                      <a:endParaRPr lang="ko-KR" altLang="en-US" sz="2000" b="1" dirty="0">
                        <a:solidFill>
                          <a:srgbClr val="C00000"/>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C00000"/>
                          </a:solidFill>
                          <a:latin typeface="+mn-lt"/>
                        </a:rPr>
                        <a:t>Fail</a:t>
                      </a:r>
                      <a:endParaRPr lang="ko-KR" altLang="en-US" sz="2000" b="1" dirty="0">
                        <a:solidFill>
                          <a:srgbClr val="C00000"/>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9" name="직사각형 8"/>
          <p:cNvSpPr/>
          <p:nvPr/>
        </p:nvSpPr>
        <p:spPr>
          <a:xfrm>
            <a:off x="3332193" y="2294350"/>
            <a:ext cx="2491538" cy="11038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b="1" dirty="0">
                <a:solidFill>
                  <a:schemeClr val="tx1"/>
                </a:solidFill>
                <a:latin typeface="Courier New" panose="02070309020205020404" pitchFamily="49" charset="0"/>
                <a:cs typeface="Courier New" panose="02070309020205020404" pitchFamily="49" charset="0"/>
              </a:rPr>
              <a:t>1: if(x </a:t>
            </a:r>
            <a:r>
              <a:rPr lang="en-US" altLang="ko-KR" sz="2000"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&lt;</a:t>
            </a:r>
            <a:r>
              <a:rPr lang="en-US" altLang="ko-KR" sz="2000" b="1" dirty="0">
                <a:solidFill>
                  <a:schemeClr val="tx1"/>
                </a:solidFill>
                <a:latin typeface="Courier New" panose="02070309020205020404" pitchFamily="49" charset="0"/>
                <a:cs typeface="Courier New" panose="02070309020205020404" pitchFamily="49" charset="0"/>
              </a:rPr>
              <a:t> y){</a:t>
            </a:r>
          </a:p>
          <a:p>
            <a:r>
              <a:rPr lang="en-US" altLang="ko-KR" sz="2000" b="1" dirty="0">
                <a:solidFill>
                  <a:schemeClr val="tx1"/>
                </a:solidFill>
                <a:latin typeface="Courier New" panose="02070309020205020404" pitchFamily="49" charset="0"/>
                <a:cs typeface="Courier New" panose="02070309020205020404" pitchFamily="49" charset="0"/>
              </a:rPr>
              <a:t>2:   z = x + y;</a:t>
            </a:r>
          </a:p>
          <a:p>
            <a:pPr algn="ctr"/>
            <a:r>
              <a:rPr lang="en-US" altLang="ko-KR" sz="2000" dirty="0">
                <a:solidFill>
                  <a:schemeClr val="tx1"/>
                </a:solidFill>
                <a:latin typeface="Courier New" panose="02070309020205020404" pitchFamily="49" charset="0"/>
                <a:cs typeface="Courier New" panose="02070309020205020404" pitchFamily="49" charset="0"/>
              </a:rPr>
              <a:t>...</a:t>
            </a:r>
            <a:endParaRPr lang="ko-KR" altLang="en-US" sz="2000" dirty="0">
              <a:solidFill>
                <a:schemeClr val="tx1"/>
              </a:solidFill>
              <a:latin typeface="Courier New" panose="02070309020205020404" pitchFamily="49" charset="0"/>
              <a:cs typeface="Courier New" panose="02070309020205020404" pitchFamily="49" charset="0"/>
            </a:endParaRPr>
          </a:p>
        </p:txBody>
      </p:sp>
      <p:graphicFrame>
        <p:nvGraphicFramePr>
          <p:cNvPr id="10" name="표 9"/>
          <p:cNvGraphicFramePr>
            <a:graphicFrameLocks noGrp="1"/>
          </p:cNvGraphicFramePr>
          <p:nvPr>
            <p:extLst/>
          </p:nvPr>
        </p:nvGraphicFramePr>
        <p:xfrm>
          <a:off x="3332193" y="3493308"/>
          <a:ext cx="2491540" cy="609600"/>
        </p:xfrm>
        <a:graphic>
          <a:graphicData uri="http://schemas.openxmlformats.org/drawingml/2006/table">
            <a:tbl>
              <a:tblPr firstRow="1" bandRow="1">
                <a:tableStyleId>{5C22544A-7EE6-4342-B048-85BDC9FD1C3A}</a:tableStyleId>
              </a:tblPr>
              <a:tblGrid>
                <a:gridCol w="622885">
                  <a:extLst>
                    <a:ext uri="{9D8B030D-6E8A-4147-A177-3AD203B41FA5}">
                      <a16:colId xmlns:a16="http://schemas.microsoft.com/office/drawing/2014/main" val="20000"/>
                    </a:ext>
                  </a:extLst>
                </a:gridCol>
                <a:gridCol w="622885">
                  <a:extLst>
                    <a:ext uri="{9D8B030D-6E8A-4147-A177-3AD203B41FA5}">
                      <a16:colId xmlns:a16="http://schemas.microsoft.com/office/drawing/2014/main" val="20001"/>
                    </a:ext>
                  </a:extLst>
                </a:gridCol>
                <a:gridCol w="622885">
                  <a:extLst>
                    <a:ext uri="{9D8B030D-6E8A-4147-A177-3AD203B41FA5}">
                      <a16:colId xmlns:a16="http://schemas.microsoft.com/office/drawing/2014/main" val="20002"/>
                    </a:ext>
                  </a:extLst>
                </a:gridCol>
                <a:gridCol w="622885">
                  <a:extLst>
                    <a:ext uri="{9D8B030D-6E8A-4147-A177-3AD203B41FA5}">
                      <a16:colId xmlns:a16="http://schemas.microsoft.com/office/drawing/2014/main" val="20003"/>
                    </a:ext>
                  </a:extLst>
                </a:gridCol>
              </a:tblGrid>
              <a:tr h="241218">
                <a:tc>
                  <a:txBody>
                    <a:bodyPr/>
                    <a:lstStyle/>
                    <a:p>
                      <a:pPr algn="ctr" latinLnBrk="1"/>
                      <a:r>
                        <a:rPr lang="en-US" altLang="ko-KR" sz="2000" b="1" dirty="0">
                          <a:solidFill>
                            <a:schemeClr val="tx1"/>
                          </a:solidFill>
                          <a:latin typeface="+mn-lt"/>
                        </a:rPr>
                        <a:t>TC1</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TC2</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TC3</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TC4</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1218">
                <a:tc>
                  <a:txBody>
                    <a:bodyPr/>
                    <a:lstStyle/>
                    <a:p>
                      <a:pPr algn="ctr" latinLnBrk="1"/>
                      <a:r>
                        <a:rPr lang="en-US" altLang="ko-KR" sz="2000" b="1" dirty="0">
                          <a:solidFill>
                            <a:srgbClr val="0000FF"/>
                          </a:solidFill>
                          <a:latin typeface="+mn-lt"/>
                        </a:rPr>
                        <a:t>Pass</a:t>
                      </a:r>
                      <a:endParaRPr lang="ko-KR" altLang="en-US" sz="2000" b="1" dirty="0">
                        <a:solidFill>
                          <a:srgbClr val="0000FF"/>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0000FF"/>
                          </a:solidFill>
                          <a:latin typeface="+mn-lt"/>
                        </a:rPr>
                        <a:t>Pass</a:t>
                      </a:r>
                      <a:endParaRPr lang="ko-KR" altLang="en-US" sz="2000" b="1" dirty="0">
                        <a:solidFill>
                          <a:srgbClr val="0000FF"/>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0000FF"/>
                          </a:solidFill>
                          <a:latin typeface="+mn-lt"/>
                        </a:rPr>
                        <a:t>Pass</a:t>
                      </a:r>
                      <a:endParaRPr lang="ko-KR" altLang="en-US" sz="2000" b="1" dirty="0">
                        <a:solidFill>
                          <a:srgbClr val="0000FF"/>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C00000"/>
                          </a:solidFill>
                          <a:latin typeface="+mn-lt"/>
                        </a:rPr>
                        <a:t>Fail</a:t>
                      </a:r>
                      <a:endParaRPr lang="ko-KR" altLang="en-US" sz="2000" b="1" dirty="0">
                        <a:solidFill>
                          <a:srgbClr val="C00000"/>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1" name="직사각형 10"/>
          <p:cNvSpPr/>
          <p:nvPr/>
        </p:nvSpPr>
        <p:spPr>
          <a:xfrm>
            <a:off x="6327997" y="2294350"/>
            <a:ext cx="2491538" cy="11038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b="1" dirty="0">
                <a:solidFill>
                  <a:schemeClr val="tx1"/>
                </a:solidFill>
                <a:latin typeface="Courier New" panose="02070309020205020404" pitchFamily="49" charset="0"/>
                <a:cs typeface="Courier New" panose="02070309020205020404" pitchFamily="49" charset="0"/>
              </a:rPr>
              <a:t>1: if(x</a:t>
            </a:r>
            <a:r>
              <a:rPr lang="en-US" altLang="ko-KR" sz="2000" dirty="0">
                <a:solidFill>
                  <a:schemeClr val="tx1"/>
                </a:solidFill>
                <a:latin typeface="Courier New" panose="02070309020205020404" pitchFamily="49" charset="0"/>
                <a:cs typeface="Courier New" panose="02070309020205020404" pitchFamily="49" charset="0"/>
              </a:rPr>
              <a:t> &gt; </a:t>
            </a:r>
            <a:r>
              <a:rPr lang="en-US" altLang="ko-KR" sz="2000" b="1" dirty="0">
                <a:solidFill>
                  <a:schemeClr val="tx1"/>
                </a:solidFill>
                <a:latin typeface="Courier New" panose="02070309020205020404" pitchFamily="49" charset="0"/>
                <a:cs typeface="Courier New" panose="02070309020205020404" pitchFamily="49" charset="0"/>
              </a:rPr>
              <a:t>y</a:t>
            </a:r>
            <a:r>
              <a:rPr lang="en-US" altLang="ko-KR" sz="2000"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a:t>
            </a:r>
            <a:r>
              <a:rPr lang="en-US" altLang="ko-KR" sz="2000" b="1" dirty="0">
                <a:solidFill>
                  <a:schemeClr val="tx1"/>
                </a:solidFill>
                <a:latin typeface="Courier New" panose="02070309020205020404" pitchFamily="49" charset="0"/>
                <a:cs typeface="Courier New" panose="02070309020205020404" pitchFamily="49" charset="0"/>
              </a:rPr>
              <a:t>){</a:t>
            </a:r>
          </a:p>
          <a:p>
            <a:r>
              <a:rPr lang="en-US" altLang="ko-KR" sz="2000" b="1" dirty="0">
                <a:solidFill>
                  <a:schemeClr val="tx1"/>
                </a:solidFill>
                <a:latin typeface="Courier New" panose="02070309020205020404" pitchFamily="49" charset="0"/>
                <a:cs typeface="Courier New" panose="02070309020205020404" pitchFamily="49" charset="0"/>
              </a:rPr>
              <a:t>2:   z = x + y;</a:t>
            </a:r>
          </a:p>
          <a:p>
            <a:pPr algn="ctr"/>
            <a:r>
              <a:rPr lang="en-US" altLang="ko-KR" sz="2000" dirty="0">
                <a:solidFill>
                  <a:schemeClr val="tx1"/>
                </a:solidFill>
                <a:latin typeface="Courier New" panose="02070309020205020404" pitchFamily="49" charset="0"/>
                <a:cs typeface="Courier New" panose="02070309020205020404" pitchFamily="49" charset="0"/>
              </a:rPr>
              <a:t>...</a:t>
            </a:r>
            <a:endParaRPr lang="ko-KR" altLang="en-US" sz="2000" dirty="0">
              <a:solidFill>
                <a:schemeClr val="tx1"/>
              </a:solidFill>
              <a:latin typeface="Courier New" panose="02070309020205020404" pitchFamily="49" charset="0"/>
              <a:cs typeface="Courier New" panose="02070309020205020404" pitchFamily="49" charset="0"/>
            </a:endParaRPr>
          </a:p>
        </p:txBody>
      </p:sp>
      <p:graphicFrame>
        <p:nvGraphicFramePr>
          <p:cNvPr id="12" name="표 11"/>
          <p:cNvGraphicFramePr>
            <a:graphicFrameLocks noGrp="1"/>
          </p:cNvGraphicFramePr>
          <p:nvPr>
            <p:extLst/>
          </p:nvPr>
        </p:nvGraphicFramePr>
        <p:xfrm>
          <a:off x="6327997" y="3493308"/>
          <a:ext cx="2491540" cy="609600"/>
        </p:xfrm>
        <a:graphic>
          <a:graphicData uri="http://schemas.openxmlformats.org/drawingml/2006/table">
            <a:tbl>
              <a:tblPr firstRow="1" bandRow="1">
                <a:tableStyleId>{5C22544A-7EE6-4342-B048-85BDC9FD1C3A}</a:tableStyleId>
              </a:tblPr>
              <a:tblGrid>
                <a:gridCol w="622885">
                  <a:extLst>
                    <a:ext uri="{9D8B030D-6E8A-4147-A177-3AD203B41FA5}">
                      <a16:colId xmlns:a16="http://schemas.microsoft.com/office/drawing/2014/main" val="20000"/>
                    </a:ext>
                  </a:extLst>
                </a:gridCol>
                <a:gridCol w="622885">
                  <a:extLst>
                    <a:ext uri="{9D8B030D-6E8A-4147-A177-3AD203B41FA5}">
                      <a16:colId xmlns:a16="http://schemas.microsoft.com/office/drawing/2014/main" val="20001"/>
                    </a:ext>
                  </a:extLst>
                </a:gridCol>
                <a:gridCol w="622885">
                  <a:extLst>
                    <a:ext uri="{9D8B030D-6E8A-4147-A177-3AD203B41FA5}">
                      <a16:colId xmlns:a16="http://schemas.microsoft.com/office/drawing/2014/main" val="20002"/>
                    </a:ext>
                  </a:extLst>
                </a:gridCol>
                <a:gridCol w="622885">
                  <a:extLst>
                    <a:ext uri="{9D8B030D-6E8A-4147-A177-3AD203B41FA5}">
                      <a16:colId xmlns:a16="http://schemas.microsoft.com/office/drawing/2014/main" val="20003"/>
                    </a:ext>
                  </a:extLst>
                </a:gridCol>
              </a:tblGrid>
              <a:tr h="241218">
                <a:tc>
                  <a:txBody>
                    <a:bodyPr/>
                    <a:lstStyle/>
                    <a:p>
                      <a:pPr algn="ctr" latinLnBrk="1"/>
                      <a:r>
                        <a:rPr lang="en-US" altLang="ko-KR" sz="2000" b="1" dirty="0">
                          <a:solidFill>
                            <a:schemeClr val="tx1"/>
                          </a:solidFill>
                          <a:latin typeface="+mn-lt"/>
                        </a:rPr>
                        <a:t>TC1</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TC2</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TC3</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TC4</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1218">
                <a:tc>
                  <a:txBody>
                    <a:bodyPr/>
                    <a:lstStyle/>
                    <a:p>
                      <a:pPr algn="ctr" latinLnBrk="1"/>
                      <a:r>
                        <a:rPr lang="en-US" altLang="ko-KR" sz="2000" b="1" dirty="0">
                          <a:solidFill>
                            <a:srgbClr val="0000FF"/>
                          </a:solidFill>
                          <a:latin typeface="+mn-lt"/>
                        </a:rPr>
                        <a:t>Pass</a:t>
                      </a:r>
                      <a:endParaRPr lang="ko-KR" altLang="en-US" sz="2000" b="1" dirty="0">
                        <a:solidFill>
                          <a:srgbClr val="0000FF"/>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0000FF"/>
                          </a:solidFill>
                          <a:latin typeface="+mn-lt"/>
                        </a:rPr>
                        <a:t>Pass</a:t>
                      </a:r>
                      <a:endParaRPr lang="ko-KR" altLang="en-US" sz="2000" b="1" dirty="0">
                        <a:solidFill>
                          <a:srgbClr val="0000FF"/>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C00000"/>
                          </a:solidFill>
                          <a:latin typeface="+mn-lt"/>
                        </a:rPr>
                        <a:t>Fail</a:t>
                      </a:r>
                      <a:endParaRPr lang="ko-KR" altLang="en-US" sz="2000" b="1" dirty="0">
                        <a:solidFill>
                          <a:srgbClr val="C00000"/>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0000FF"/>
                          </a:solidFill>
                          <a:latin typeface="+mn-lt"/>
                        </a:rPr>
                        <a:t>Pass</a:t>
                      </a:r>
                      <a:endParaRPr lang="ko-KR" altLang="en-US" sz="2000" b="1" dirty="0">
                        <a:solidFill>
                          <a:srgbClr val="0000FF"/>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3" name="직사각형 12"/>
          <p:cNvSpPr/>
          <p:nvPr/>
        </p:nvSpPr>
        <p:spPr>
          <a:xfrm>
            <a:off x="3334693" y="4410109"/>
            <a:ext cx="2491538" cy="11038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b="1" dirty="0">
                <a:solidFill>
                  <a:schemeClr val="tx1"/>
                </a:solidFill>
                <a:latin typeface="Courier New" panose="02070309020205020404" pitchFamily="49" charset="0"/>
                <a:cs typeface="Courier New" panose="02070309020205020404" pitchFamily="49" charset="0"/>
              </a:rPr>
              <a:t>1: if(x &gt; y){</a:t>
            </a:r>
          </a:p>
          <a:p>
            <a:r>
              <a:rPr lang="en-US" altLang="ko-KR" sz="2000" b="1" dirty="0">
                <a:solidFill>
                  <a:schemeClr val="tx1"/>
                </a:solidFill>
                <a:latin typeface="Courier New" panose="02070309020205020404" pitchFamily="49" charset="0"/>
                <a:cs typeface="Courier New" panose="02070309020205020404" pitchFamily="49" charset="0"/>
              </a:rPr>
              <a:t>2:   z = x </a:t>
            </a:r>
            <a:r>
              <a:rPr lang="en-US" altLang="ko-KR" sz="2000"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altLang="ko-KR" sz="2000" b="1" dirty="0">
                <a:solidFill>
                  <a:schemeClr val="tx1"/>
                </a:solidFill>
                <a:latin typeface="Courier New" panose="02070309020205020404" pitchFamily="49" charset="0"/>
                <a:cs typeface="Courier New" panose="02070309020205020404" pitchFamily="49" charset="0"/>
              </a:rPr>
              <a:t> y;</a:t>
            </a:r>
          </a:p>
          <a:p>
            <a:pPr algn="ctr"/>
            <a:r>
              <a:rPr lang="en-US" altLang="ko-KR" sz="2000" dirty="0">
                <a:solidFill>
                  <a:schemeClr val="tx1"/>
                </a:solidFill>
                <a:latin typeface="Courier New" panose="02070309020205020404" pitchFamily="49" charset="0"/>
                <a:cs typeface="Courier New" panose="02070309020205020404" pitchFamily="49" charset="0"/>
              </a:rPr>
              <a:t>...</a:t>
            </a:r>
            <a:endParaRPr lang="ko-KR" altLang="en-US" sz="2000" dirty="0">
              <a:solidFill>
                <a:schemeClr val="tx1"/>
              </a:solidFill>
              <a:latin typeface="Courier New" panose="02070309020205020404" pitchFamily="49" charset="0"/>
              <a:cs typeface="Courier New" panose="02070309020205020404" pitchFamily="49" charset="0"/>
            </a:endParaRPr>
          </a:p>
        </p:txBody>
      </p:sp>
      <p:graphicFrame>
        <p:nvGraphicFramePr>
          <p:cNvPr id="14" name="표 13"/>
          <p:cNvGraphicFramePr>
            <a:graphicFrameLocks noGrp="1"/>
          </p:cNvGraphicFramePr>
          <p:nvPr>
            <p:extLst/>
          </p:nvPr>
        </p:nvGraphicFramePr>
        <p:xfrm>
          <a:off x="3334693" y="5609067"/>
          <a:ext cx="2491540" cy="609600"/>
        </p:xfrm>
        <a:graphic>
          <a:graphicData uri="http://schemas.openxmlformats.org/drawingml/2006/table">
            <a:tbl>
              <a:tblPr firstRow="1" bandRow="1">
                <a:tableStyleId>{5C22544A-7EE6-4342-B048-85BDC9FD1C3A}</a:tableStyleId>
              </a:tblPr>
              <a:tblGrid>
                <a:gridCol w="622885">
                  <a:extLst>
                    <a:ext uri="{9D8B030D-6E8A-4147-A177-3AD203B41FA5}">
                      <a16:colId xmlns:a16="http://schemas.microsoft.com/office/drawing/2014/main" val="20000"/>
                    </a:ext>
                  </a:extLst>
                </a:gridCol>
                <a:gridCol w="622885">
                  <a:extLst>
                    <a:ext uri="{9D8B030D-6E8A-4147-A177-3AD203B41FA5}">
                      <a16:colId xmlns:a16="http://schemas.microsoft.com/office/drawing/2014/main" val="20001"/>
                    </a:ext>
                  </a:extLst>
                </a:gridCol>
                <a:gridCol w="622885">
                  <a:extLst>
                    <a:ext uri="{9D8B030D-6E8A-4147-A177-3AD203B41FA5}">
                      <a16:colId xmlns:a16="http://schemas.microsoft.com/office/drawing/2014/main" val="20002"/>
                    </a:ext>
                  </a:extLst>
                </a:gridCol>
                <a:gridCol w="622885">
                  <a:extLst>
                    <a:ext uri="{9D8B030D-6E8A-4147-A177-3AD203B41FA5}">
                      <a16:colId xmlns:a16="http://schemas.microsoft.com/office/drawing/2014/main" val="20003"/>
                    </a:ext>
                  </a:extLst>
                </a:gridCol>
              </a:tblGrid>
              <a:tr h="241218">
                <a:tc>
                  <a:txBody>
                    <a:bodyPr/>
                    <a:lstStyle/>
                    <a:p>
                      <a:pPr algn="ctr" latinLnBrk="1"/>
                      <a:r>
                        <a:rPr lang="en-US" altLang="ko-KR" sz="2000" b="1" dirty="0">
                          <a:solidFill>
                            <a:schemeClr val="tx1"/>
                          </a:solidFill>
                          <a:latin typeface="+mn-lt"/>
                        </a:rPr>
                        <a:t>TC1</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TC2</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TC3</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TC4</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1218">
                <a:tc>
                  <a:txBody>
                    <a:bodyPr/>
                    <a:lstStyle/>
                    <a:p>
                      <a:pPr algn="ctr" latinLnBrk="1"/>
                      <a:r>
                        <a:rPr lang="en-US" altLang="ko-KR" sz="2000" b="1" dirty="0">
                          <a:solidFill>
                            <a:srgbClr val="C00000"/>
                          </a:solidFill>
                          <a:latin typeface="+mn-lt"/>
                        </a:rPr>
                        <a:t>Fail</a:t>
                      </a:r>
                      <a:endParaRPr lang="ko-KR" altLang="en-US" sz="2000" b="1" dirty="0">
                        <a:solidFill>
                          <a:srgbClr val="C00000"/>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0000FF"/>
                          </a:solidFill>
                          <a:latin typeface="+mn-lt"/>
                        </a:rPr>
                        <a:t>Pass</a:t>
                      </a:r>
                      <a:endParaRPr lang="ko-KR" altLang="en-US" sz="2000" b="1" dirty="0">
                        <a:solidFill>
                          <a:srgbClr val="0000FF"/>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C00000"/>
                          </a:solidFill>
                          <a:latin typeface="+mn-lt"/>
                        </a:rPr>
                        <a:t>Fail</a:t>
                      </a:r>
                      <a:endParaRPr lang="ko-KR" altLang="en-US" sz="2000" b="1" dirty="0">
                        <a:solidFill>
                          <a:srgbClr val="C00000"/>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C00000"/>
                          </a:solidFill>
                          <a:latin typeface="+mn-lt"/>
                        </a:rPr>
                        <a:t>Fail</a:t>
                      </a:r>
                      <a:endParaRPr lang="ko-KR" altLang="en-US" sz="2000" b="1" dirty="0">
                        <a:solidFill>
                          <a:srgbClr val="C00000"/>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5" name="직사각형 14"/>
          <p:cNvSpPr/>
          <p:nvPr/>
        </p:nvSpPr>
        <p:spPr>
          <a:xfrm>
            <a:off x="6330497" y="4410109"/>
            <a:ext cx="2491538" cy="11038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b="1" dirty="0">
                <a:solidFill>
                  <a:schemeClr val="tx1"/>
                </a:solidFill>
                <a:latin typeface="Courier New" panose="02070309020205020404" pitchFamily="49" charset="0"/>
                <a:cs typeface="Courier New" panose="02070309020205020404" pitchFamily="49" charset="0"/>
              </a:rPr>
              <a:t>1: if(x &gt; y){</a:t>
            </a:r>
          </a:p>
          <a:p>
            <a:r>
              <a:rPr lang="en-US" altLang="ko-KR" sz="2000" b="1" dirty="0">
                <a:solidFill>
                  <a:schemeClr val="tx1"/>
                </a:solidFill>
                <a:latin typeface="Courier New" panose="02070309020205020404" pitchFamily="49" charset="0"/>
                <a:cs typeface="Courier New" panose="02070309020205020404" pitchFamily="49" charset="0"/>
              </a:rPr>
              <a:t>2:   z = x </a:t>
            </a:r>
            <a:r>
              <a:rPr lang="en-US" altLang="ko-KR" sz="2000" b="1" dirty="0">
                <a:solidFill>
                  <a:schemeClr val="accent2"/>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altLang="ko-KR" sz="2000" b="1" dirty="0">
                <a:solidFill>
                  <a:schemeClr val="tx1"/>
                </a:solidFill>
                <a:latin typeface="Courier New" panose="02070309020205020404" pitchFamily="49" charset="0"/>
                <a:cs typeface="Courier New" panose="02070309020205020404" pitchFamily="49" charset="0"/>
              </a:rPr>
              <a:t> y;</a:t>
            </a:r>
          </a:p>
          <a:p>
            <a:pPr algn="ctr"/>
            <a:r>
              <a:rPr lang="en-US" altLang="ko-KR" sz="2000" dirty="0">
                <a:solidFill>
                  <a:schemeClr val="tx1"/>
                </a:solidFill>
                <a:latin typeface="Courier New" panose="02070309020205020404" pitchFamily="49" charset="0"/>
                <a:cs typeface="Courier New" panose="02070309020205020404" pitchFamily="49" charset="0"/>
              </a:rPr>
              <a:t>...</a:t>
            </a:r>
            <a:endParaRPr lang="ko-KR" altLang="en-US" sz="2000" dirty="0">
              <a:solidFill>
                <a:schemeClr val="tx1"/>
              </a:solidFill>
              <a:latin typeface="Courier New" panose="02070309020205020404" pitchFamily="49" charset="0"/>
              <a:cs typeface="Courier New" panose="02070309020205020404" pitchFamily="49" charset="0"/>
            </a:endParaRPr>
          </a:p>
        </p:txBody>
      </p:sp>
      <p:graphicFrame>
        <p:nvGraphicFramePr>
          <p:cNvPr id="16" name="표 15"/>
          <p:cNvGraphicFramePr>
            <a:graphicFrameLocks noGrp="1"/>
          </p:cNvGraphicFramePr>
          <p:nvPr>
            <p:extLst/>
          </p:nvPr>
        </p:nvGraphicFramePr>
        <p:xfrm>
          <a:off x="6330497" y="5609067"/>
          <a:ext cx="2491540" cy="609600"/>
        </p:xfrm>
        <a:graphic>
          <a:graphicData uri="http://schemas.openxmlformats.org/drawingml/2006/table">
            <a:tbl>
              <a:tblPr firstRow="1" bandRow="1">
                <a:tableStyleId>{5C22544A-7EE6-4342-B048-85BDC9FD1C3A}</a:tableStyleId>
              </a:tblPr>
              <a:tblGrid>
                <a:gridCol w="622885">
                  <a:extLst>
                    <a:ext uri="{9D8B030D-6E8A-4147-A177-3AD203B41FA5}">
                      <a16:colId xmlns:a16="http://schemas.microsoft.com/office/drawing/2014/main" val="20000"/>
                    </a:ext>
                  </a:extLst>
                </a:gridCol>
                <a:gridCol w="622885">
                  <a:extLst>
                    <a:ext uri="{9D8B030D-6E8A-4147-A177-3AD203B41FA5}">
                      <a16:colId xmlns:a16="http://schemas.microsoft.com/office/drawing/2014/main" val="20001"/>
                    </a:ext>
                  </a:extLst>
                </a:gridCol>
                <a:gridCol w="622885">
                  <a:extLst>
                    <a:ext uri="{9D8B030D-6E8A-4147-A177-3AD203B41FA5}">
                      <a16:colId xmlns:a16="http://schemas.microsoft.com/office/drawing/2014/main" val="20002"/>
                    </a:ext>
                  </a:extLst>
                </a:gridCol>
                <a:gridCol w="622885">
                  <a:extLst>
                    <a:ext uri="{9D8B030D-6E8A-4147-A177-3AD203B41FA5}">
                      <a16:colId xmlns:a16="http://schemas.microsoft.com/office/drawing/2014/main" val="20003"/>
                    </a:ext>
                  </a:extLst>
                </a:gridCol>
              </a:tblGrid>
              <a:tr h="241218">
                <a:tc>
                  <a:txBody>
                    <a:bodyPr/>
                    <a:lstStyle/>
                    <a:p>
                      <a:pPr algn="ctr" latinLnBrk="1"/>
                      <a:r>
                        <a:rPr lang="en-US" altLang="ko-KR" sz="2000" b="1" dirty="0">
                          <a:solidFill>
                            <a:schemeClr val="tx1"/>
                          </a:solidFill>
                          <a:latin typeface="+mn-lt"/>
                        </a:rPr>
                        <a:t>TC1</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TC2</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TC3</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chemeClr val="tx1"/>
                          </a:solidFill>
                          <a:latin typeface="+mn-lt"/>
                        </a:rPr>
                        <a:t>TC4</a:t>
                      </a:r>
                      <a:endParaRPr lang="ko-KR" altLang="en-US" sz="2000" b="1"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1218">
                <a:tc>
                  <a:txBody>
                    <a:bodyPr/>
                    <a:lstStyle/>
                    <a:p>
                      <a:pPr algn="ctr" latinLnBrk="1"/>
                      <a:r>
                        <a:rPr lang="en-US" altLang="ko-KR" sz="2000" b="1" dirty="0">
                          <a:solidFill>
                            <a:srgbClr val="C00000"/>
                          </a:solidFill>
                          <a:latin typeface="+mn-lt"/>
                        </a:rPr>
                        <a:t>Fail</a:t>
                      </a:r>
                      <a:endParaRPr lang="ko-KR" altLang="en-US" sz="2000" b="1" dirty="0">
                        <a:solidFill>
                          <a:srgbClr val="C00000"/>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0000FF"/>
                          </a:solidFill>
                          <a:latin typeface="+mn-lt"/>
                        </a:rPr>
                        <a:t>Pass</a:t>
                      </a:r>
                      <a:endParaRPr lang="ko-KR" altLang="en-US" sz="2000" b="1" dirty="0">
                        <a:solidFill>
                          <a:srgbClr val="0000FF"/>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C00000"/>
                          </a:solidFill>
                          <a:latin typeface="+mn-lt"/>
                        </a:rPr>
                        <a:t>Fail</a:t>
                      </a:r>
                      <a:endParaRPr lang="ko-KR" altLang="en-US" sz="2000" b="1" dirty="0">
                        <a:solidFill>
                          <a:srgbClr val="C00000"/>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C00000"/>
                          </a:solidFill>
                          <a:latin typeface="+mn-lt"/>
                        </a:rPr>
                        <a:t>Fail</a:t>
                      </a:r>
                      <a:endParaRPr lang="ko-KR" altLang="en-US" sz="2000" b="1" dirty="0">
                        <a:solidFill>
                          <a:srgbClr val="C00000"/>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7" name="TextBox 16"/>
          <p:cNvSpPr txBox="1"/>
          <p:nvPr/>
        </p:nvSpPr>
        <p:spPr>
          <a:xfrm>
            <a:off x="2865126" y="2221488"/>
            <a:ext cx="666137" cy="400110"/>
          </a:xfrm>
          <a:prstGeom prst="rect">
            <a:avLst/>
          </a:prstGeom>
          <a:noFill/>
          <a:effectLst/>
        </p:spPr>
        <p:txBody>
          <a:bodyPr wrap="square" rtlCol="0">
            <a:spAutoFit/>
          </a:bodyPr>
          <a:lstStyle/>
          <a:p>
            <a:r>
              <a:rPr lang="en-US" altLang="ko-KR" sz="2000" dirty="0"/>
              <a:t>M1</a:t>
            </a:r>
            <a:endParaRPr lang="ko-KR" altLang="en-US" sz="2000" dirty="0"/>
          </a:p>
        </p:txBody>
      </p:sp>
      <p:sp>
        <p:nvSpPr>
          <p:cNvPr id="18" name="TextBox 17"/>
          <p:cNvSpPr txBox="1"/>
          <p:nvPr/>
        </p:nvSpPr>
        <p:spPr>
          <a:xfrm>
            <a:off x="5864192" y="2220970"/>
            <a:ext cx="533310" cy="400110"/>
          </a:xfrm>
          <a:prstGeom prst="rect">
            <a:avLst/>
          </a:prstGeom>
          <a:noFill/>
          <a:ln w="57150">
            <a:noFill/>
          </a:ln>
          <a:effectLst/>
        </p:spPr>
        <p:txBody>
          <a:bodyPr wrap="square" rtlCol="0">
            <a:spAutoFit/>
          </a:bodyPr>
          <a:lstStyle/>
          <a:p>
            <a:r>
              <a:rPr lang="en-US" altLang="ko-KR" sz="2000" dirty="0"/>
              <a:t>M2</a:t>
            </a:r>
            <a:endParaRPr lang="ko-KR" altLang="en-US" sz="2000" dirty="0"/>
          </a:p>
        </p:txBody>
      </p:sp>
      <p:sp>
        <p:nvSpPr>
          <p:cNvPr id="19" name="TextBox 18"/>
          <p:cNvSpPr txBox="1"/>
          <p:nvPr/>
        </p:nvSpPr>
        <p:spPr>
          <a:xfrm>
            <a:off x="2882596" y="4359155"/>
            <a:ext cx="666137" cy="400110"/>
          </a:xfrm>
          <a:prstGeom prst="rect">
            <a:avLst/>
          </a:prstGeom>
          <a:noFill/>
        </p:spPr>
        <p:txBody>
          <a:bodyPr wrap="square" rtlCol="0">
            <a:spAutoFit/>
          </a:bodyPr>
          <a:lstStyle/>
          <a:p>
            <a:r>
              <a:rPr lang="en-US" altLang="ko-KR" sz="2000" dirty="0"/>
              <a:t>M3</a:t>
            </a:r>
            <a:endParaRPr lang="ko-KR" altLang="en-US" sz="2000" dirty="0"/>
          </a:p>
        </p:txBody>
      </p:sp>
      <p:sp>
        <p:nvSpPr>
          <p:cNvPr id="20" name="TextBox 19"/>
          <p:cNvSpPr txBox="1"/>
          <p:nvPr/>
        </p:nvSpPr>
        <p:spPr>
          <a:xfrm>
            <a:off x="5834465" y="4371441"/>
            <a:ext cx="533310" cy="400110"/>
          </a:xfrm>
          <a:prstGeom prst="rect">
            <a:avLst/>
          </a:prstGeom>
          <a:noFill/>
        </p:spPr>
        <p:txBody>
          <a:bodyPr wrap="square" rtlCol="0">
            <a:spAutoFit/>
          </a:bodyPr>
          <a:lstStyle/>
          <a:p>
            <a:r>
              <a:rPr lang="en-US" altLang="ko-KR" sz="2000" dirty="0"/>
              <a:t>M4</a:t>
            </a:r>
            <a:endParaRPr lang="ko-KR" altLang="en-US" sz="2000" dirty="0"/>
          </a:p>
        </p:txBody>
      </p:sp>
      <p:sp>
        <p:nvSpPr>
          <p:cNvPr id="21" name="TextBox 20"/>
          <p:cNvSpPr txBox="1"/>
          <p:nvPr/>
        </p:nvSpPr>
        <p:spPr>
          <a:xfrm>
            <a:off x="51978" y="3337935"/>
            <a:ext cx="609163" cy="400110"/>
          </a:xfrm>
          <a:prstGeom prst="rect">
            <a:avLst/>
          </a:prstGeom>
          <a:noFill/>
        </p:spPr>
        <p:txBody>
          <a:bodyPr wrap="square" rtlCol="0">
            <a:spAutoFit/>
          </a:bodyPr>
          <a:lstStyle/>
          <a:p>
            <a:r>
              <a:rPr lang="en-US" altLang="ko-KR" sz="2000" dirty="0"/>
              <a:t>P</a:t>
            </a:r>
            <a:endParaRPr lang="ko-KR" altLang="en-US" sz="2000" dirty="0"/>
          </a:p>
        </p:txBody>
      </p:sp>
      <p:sp>
        <p:nvSpPr>
          <p:cNvPr id="26" name="모서리가 둥근 직사각형 25"/>
          <p:cNvSpPr/>
          <p:nvPr/>
        </p:nvSpPr>
        <p:spPr>
          <a:xfrm>
            <a:off x="3284894" y="5554641"/>
            <a:ext cx="717425" cy="706906"/>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모서리가 둥근 직사각형 26"/>
          <p:cNvSpPr/>
          <p:nvPr/>
        </p:nvSpPr>
        <p:spPr>
          <a:xfrm>
            <a:off x="6293444" y="5550343"/>
            <a:ext cx="717425" cy="706906"/>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모서리가 둥근 직사각형 27"/>
          <p:cNvSpPr/>
          <p:nvPr/>
        </p:nvSpPr>
        <p:spPr>
          <a:xfrm>
            <a:off x="4528628" y="3436139"/>
            <a:ext cx="717425" cy="706906"/>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모서리가 둥근 직사각형 28"/>
          <p:cNvSpPr/>
          <p:nvPr/>
        </p:nvSpPr>
        <p:spPr>
          <a:xfrm>
            <a:off x="8167797" y="3431841"/>
            <a:ext cx="717425" cy="706906"/>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모서리가 둥근 직사각형 29"/>
          <p:cNvSpPr/>
          <p:nvPr/>
        </p:nvSpPr>
        <p:spPr>
          <a:xfrm>
            <a:off x="431369" y="3449891"/>
            <a:ext cx="2351031" cy="346513"/>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2" name="TextBox 31"/>
              <p:cNvSpPr txBox="1"/>
              <p:nvPr/>
            </p:nvSpPr>
            <p:spPr>
              <a:xfrm>
                <a:off x="1778395" y="1010669"/>
                <a:ext cx="3261815" cy="103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ko-KR" sz="2400" i="1" smtClean="0">
                              <a:latin typeface="Cambria Math" panose="02040503050406030204" pitchFamily="18" charset="0"/>
                            </a:rPr>
                          </m:ctrlPr>
                        </m:naryPr>
                        <m:sub>
                          <m:r>
                            <m:rPr>
                              <m:brk m:alnAt="7"/>
                            </m:rPr>
                            <a:rPr lang="en-US" altLang="ko-KR" sz="2400" b="0" i="1" smtClean="0">
                              <a:latin typeface="Cambria Math" panose="02040503050406030204" pitchFamily="18" charset="0"/>
                            </a:rPr>
                            <m:t>𝑚</m:t>
                          </m:r>
                          <m:r>
                            <a:rPr lang="en-US" altLang="ko-KR" sz="2400" b="0" i="1" smtClean="0">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rPr>
                            <m:t>𝑀</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𝑠</m:t>
                          </m:r>
                          <m:r>
                            <a:rPr lang="en-US" altLang="ko-KR" sz="2400" b="0" i="1" smtClean="0">
                              <a:latin typeface="Cambria Math" panose="02040503050406030204" pitchFamily="18" charset="0"/>
                            </a:rPr>
                            <m:t>)</m:t>
                          </m:r>
                        </m:sub>
                        <m:sup/>
                        <m:e>
                          <m:nary>
                            <m:naryPr>
                              <m:chr m:val="∑"/>
                              <m:supHide m:val="on"/>
                              <m:ctrlPr>
                                <a:rPr lang="en-US" altLang="ko-KR" sz="2400" i="1" smtClean="0">
                                  <a:latin typeface="Cambria Math" panose="02040503050406030204" pitchFamily="18" charset="0"/>
                                </a:rPr>
                              </m:ctrlPr>
                            </m:naryPr>
                            <m:sub>
                              <m:r>
                                <m:rPr>
                                  <m:brk m:alnAt="7"/>
                                </m:rPr>
                                <a:rPr lang="en-US" altLang="ko-KR" sz="2400" b="0" i="1" smtClean="0">
                                  <a:latin typeface="Cambria Math" panose="02040503050406030204" pitchFamily="18" charset="0"/>
                                </a:rPr>
                                <m:t>𝑡</m:t>
                              </m:r>
                              <m:r>
                                <a:rPr lang="en-US" altLang="ko-KR" sz="2400" b="0" i="1" smtClean="0">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ea typeface="Cambria Math" panose="02040503050406030204" pitchFamily="18" charset="0"/>
                                </a:rPr>
                                <m:t>𝐹𝑎𝑖𝑙</m:t>
                              </m:r>
                            </m:sub>
                            <m:sup/>
                            <m:e>
                              <m:r>
                                <a:rPr lang="en-US" altLang="ko-KR" sz="2400" b="0" i="1" smtClean="0">
                                  <a:latin typeface="Cambria Math" panose="02040503050406030204" pitchFamily="18" charset="0"/>
                                </a:rPr>
                                <m:t>𝐹</m:t>
                              </m:r>
                              <m:r>
                                <a:rPr lang="en-US" altLang="ko-KR" sz="2400" b="0" i="1" smtClean="0">
                                  <a:latin typeface="Cambria Math" panose="02040503050406030204" pitchFamily="18" charset="0"/>
                                </a:rPr>
                                <m:t>2</m:t>
                              </m:r>
                              <m:r>
                                <a:rPr lang="en-US" altLang="ko-KR" sz="2400" b="0" i="1" smtClean="0">
                                  <a:latin typeface="Cambria Math" panose="02040503050406030204" pitchFamily="18" charset="0"/>
                                </a:rPr>
                                <m:t>𝑃</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𝑚</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𝑡</m:t>
                              </m:r>
                              <m:r>
                                <a:rPr lang="en-US" altLang="ko-KR" sz="2400" b="0" i="1" smtClean="0">
                                  <a:latin typeface="Cambria Math" panose="02040503050406030204" pitchFamily="18" charset="0"/>
                                </a:rPr>
                                <m:t>)</m:t>
                              </m:r>
                            </m:e>
                          </m:nary>
                        </m:e>
                      </m:nary>
                    </m:oMath>
                  </m:oMathPara>
                </a14:m>
                <a:endParaRPr lang="ko-KR" alt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1778395" y="1010669"/>
                <a:ext cx="3261815" cy="1036181"/>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5337280" y="1004713"/>
                <a:ext cx="3261815" cy="103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ko-KR" sz="2400" i="1" smtClean="0">
                              <a:latin typeface="Cambria Math" panose="02040503050406030204" pitchFamily="18" charset="0"/>
                            </a:rPr>
                          </m:ctrlPr>
                        </m:naryPr>
                        <m:sub>
                          <m:r>
                            <m:rPr>
                              <m:brk m:alnAt="7"/>
                            </m:rPr>
                            <a:rPr lang="en-US" altLang="ko-KR" sz="2400" b="0" i="1" smtClean="0">
                              <a:latin typeface="Cambria Math" panose="02040503050406030204" pitchFamily="18" charset="0"/>
                            </a:rPr>
                            <m:t>𝑚</m:t>
                          </m:r>
                          <m:r>
                            <a:rPr lang="en-US" altLang="ko-KR" sz="2400" b="0" i="1" smtClean="0">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rPr>
                            <m:t>𝑀</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𝑠</m:t>
                          </m:r>
                          <m:r>
                            <a:rPr lang="en-US" altLang="ko-KR" sz="2400" b="0" i="1" smtClean="0">
                              <a:latin typeface="Cambria Math" panose="02040503050406030204" pitchFamily="18" charset="0"/>
                            </a:rPr>
                            <m:t>)</m:t>
                          </m:r>
                        </m:sub>
                        <m:sup/>
                        <m:e>
                          <m:nary>
                            <m:naryPr>
                              <m:chr m:val="∑"/>
                              <m:supHide m:val="on"/>
                              <m:ctrlPr>
                                <a:rPr lang="en-US" altLang="ko-KR" sz="2400" i="1" smtClean="0">
                                  <a:latin typeface="Cambria Math" panose="02040503050406030204" pitchFamily="18" charset="0"/>
                                </a:rPr>
                              </m:ctrlPr>
                            </m:naryPr>
                            <m:sub>
                              <m:r>
                                <m:rPr>
                                  <m:brk m:alnAt="7"/>
                                </m:rPr>
                                <a:rPr lang="en-US" altLang="ko-KR" sz="2400" b="0" i="1" smtClean="0">
                                  <a:latin typeface="Cambria Math" panose="02040503050406030204" pitchFamily="18" charset="0"/>
                                </a:rPr>
                                <m:t>𝑡</m:t>
                              </m:r>
                              <m:r>
                                <a:rPr lang="en-US" altLang="ko-KR" sz="2400" b="0" i="1" smtClean="0">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ea typeface="Cambria Math" panose="02040503050406030204" pitchFamily="18" charset="0"/>
                                </a:rPr>
                                <m:t>𝑃𝑎𝑠𝑠</m:t>
                              </m:r>
                            </m:sub>
                            <m:sup/>
                            <m:e>
                              <m:r>
                                <a:rPr lang="en-US" altLang="ko-KR" sz="2400" b="0" i="1" smtClean="0">
                                  <a:latin typeface="Cambria Math" panose="02040503050406030204" pitchFamily="18" charset="0"/>
                                </a:rPr>
                                <m:t>𝑃</m:t>
                              </m:r>
                              <m:r>
                                <a:rPr lang="en-US" altLang="ko-KR" sz="2400" b="0" i="1" smtClean="0">
                                  <a:latin typeface="Cambria Math" panose="02040503050406030204" pitchFamily="18" charset="0"/>
                                </a:rPr>
                                <m:t>2</m:t>
                              </m:r>
                              <m:r>
                                <a:rPr lang="en-US" altLang="ko-KR" sz="2400" b="0" i="1" smtClean="0">
                                  <a:latin typeface="Cambria Math" panose="02040503050406030204" pitchFamily="18" charset="0"/>
                                </a:rPr>
                                <m:t>𝐹</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𝑚</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𝑡</m:t>
                              </m:r>
                              <m:r>
                                <a:rPr lang="en-US" altLang="ko-KR" sz="2400" b="0" i="1" smtClean="0">
                                  <a:latin typeface="Cambria Math" panose="02040503050406030204" pitchFamily="18" charset="0"/>
                                </a:rPr>
                                <m:t>)</m:t>
                              </m:r>
                            </m:e>
                          </m:nary>
                        </m:e>
                      </m:nary>
                    </m:oMath>
                  </m:oMathPara>
                </a14:m>
                <a:endParaRPr lang="ko-KR" alt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5337280" y="1004713"/>
                <a:ext cx="3261815" cy="1036181"/>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76483" y="1280437"/>
                <a:ext cx="2469830" cy="4308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sz="2200" b="0" i="1" smtClean="0">
                          <a:latin typeface="Cambria Math" panose="02040503050406030204" pitchFamily="18" charset="0"/>
                        </a:rPr>
                        <m:t>𝑠𝑢𝑠𝑝𝑆𝑐𝑜𝑟𝑒</m:t>
                      </m:r>
                      <m:d>
                        <m:dPr>
                          <m:ctrlPr>
                            <a:rPr lang="en-US" altLang="ko-KR" sz="2200" b="0" i="1" smtClean="0">
                              <a:latin typeface="Cambria Math" panose="02040503050406030204" pitchFamily="18" charset="0"/>
                            </a:rPr>
                          </m:ctrlPr>
                        </m:dPr>
                        <m:e>
                          <m:r>
                            <a:rPr lang="en-US" altLang="ko-KR" sz="2200" b="0" i="1" smtClean="0">
                              <a:latin typeface="Cambria Math" panose="02040503050406030204" pitchFamily="18" charset="0"/>
                            </a:rPr>
                            <m:t>𝑠</m:t>
                          </m:r>
                        </m:e>
                      </m:d>
                      <m:r>
                        <a:rPr lang="en-US" altLang="ko-KR" sz="2200" b="0" i="1" smtClean="0">
                          <a:latin typeface="Cambria Math" panose="02040503050406030204" pitchFamily="18" charset="0"/>
                        </a:rPr>
                        <m:t>=</m:t>
                      </m:r>
                    </m:oMath>
                  </m:oMathPara>
                </a14:m>
                <a:endParaRPr lang="ko-KR" altLang="en-US" sz="2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76483" y="1280437"/>
                <a:ext cx="2469830" cy="430887"/>
              </a:xfrm>
              <a:prstGeom prst="rect">
                <a:avLst/>
              </a:prstGeom>
              <a:blipFill>
                <a:blip r:embed="rId5"/>
                <a:stretch>
                  <a:fillRect b="-8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503995" y="1260934"/>
                <a:ext cx="1261241"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 </m:t>
                      </m:r>
                    </m:oMath>
                  </m:oMathPara>
                </a14:m>
                <a:endParaRPr lang="ko-KR" altLang="en-US" sz="2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4503995" y="1260934"/>
                <a:ext cx="1261241" cy="461665"/>
              </a:xfrm>
              <a:prstGeom prst="rect">
                <a:avLst/>
              </a:prstGeom>
              <a:blipFill rotWithShape="0">
                <a:blip r:embed="rId6"/>
                <a:stretch>
                  <a:fillRect/>
                </a:stretch>
              </a:blipFill>
              <a:ln>
                <a:noFill/>
              </a:ln>
            </p:spPr>
            <p:txBody>
              <a:bodyPr/>
              <a:lstStyle/>
              <a:p>
                <a:r>
                  <a:rPr lang="ko-KR" altLang="en-US">
                    <a:noFill/>
                  </a:rPr>
                  <a:t> </a:t>
                </a:r>
              </a:p>
            </p:txBody>
          </p:sp>
        </mc:Fallback>
      </mc:AlternateContent>
      <p:sp>
        <p:nvSpPr>
          <p:cNvPr id="36" name="모서리가 둥근 직사각형 35"/>
          <p:cNvSpPr/>
          <p:nvPr/>
        </p:nvSpPr>
        <p:spPr>
          <a:xfrm>
            <a:off x="1883664" y="930229"/>
            <a:ext cx="3003676" cy="1187357"/>
          </a:xfrm>
          <a:prstGeom prst="roundRect">
            <a:avLst>
              <a:gd name="adj" fmla="val 8854"/>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5299180" y="930229"/>
            <a:ext cx="3345989" cy="1173771"/>
          </a:xfrm>
          <a:prstGeom prst="roundRect">
            <a:avLst>
              <a:gd name="adj" fmla="val 885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p:nvSpPr>
        <p:spPr>
          <a:xfrm>
            <a:off x="4577962" y="2385376"/>
            <a:ext cx="309378" cy="326730"/>
          </a:xfrm>
          <a:prstGeom prst="ellipse">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p:cNvSpPr/>
          <p:nvPr/>
        </p:nvSpPr>
        <p:spPr>
          <a:xfrm>
            <a:off x="8064444" y="2385376"/>
            <a:ext cx="374348" cy="326730"/>
          </a:xfrm>
          <a:prstGeom prst="ellipse">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p:cNvSpPr/>
          <p:nvPr/>
        </p:nvSpPr>
        <p:spPr>
          <a:xfrm>
            <a:off x="8021287" y="4786642"/>
            <a:ext cx="309378" cy="326730"/>
          </a:xfrm>
          <a:prstGeom prst="ellipse">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p:cNvSpPr/>
          <p:nvPr/>
        </p:nvSpPr>
        <p:spPr>
          <a:xfrm>
            <a:off x="5026417" y="4798655"/>
            <a:ext cx="309378" cy="326730"/>
          </a:xfrm>
          <a:prstGeom prst="ellipse">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8464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5" grpId="0" animBg="1"/>
      <p:bldP spid="17" grpId="0"/>
      <p:bldP spid="18" grpId="0"/>
      <p:bldP spid="19" grpId="0"/>
      <p:bldP spid="20" grpId="0"/>
      <p:bldP spid="21" grpId="0"/>
      <p:bldP spid="26" grpId="0" animBg="1"/>
      <p:bldP spid="27" grpId="0" animBg="1"/>
      <p:bldP spid="28" grpId="0" animBg="1"/>
      <p:bldP spid="29" grpId="0" animBg="1"/>
      <p:bldP spid="30" grpId="0" animBg="1"/>
      <p:bldP spid="36" grpId="0" animBg="1"/>
      <p:bldP spid="37" grpId="0" animBg="1"/>
      <p:bldP spid="3" grpId="0" animBg="1"/>
      <p:bldP spid="38" grpId="0" animBg="1"/>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365126"/>
            <a:ext cx="8193803" cy="850725"/>
          </a:xfrm>
        </p:spPr>
        <p:txBody>
          <a:bodyPr/>
          <a:lstStyle/>
          <a:p>
            <a:r>
              <a:rPr lang="en-US" altLang="ko-KR" dirty="0"/>
              <a:t>Example</a:t>
            </a:r>
            <a:endParaRPr lang="ko-KR" altLang="en-US" dirty="0"/>
          </a:p>
        </p:txBody>
      </p:sp>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14</a:t>
            </a:fld>
            <a:endParaRPr lang="ko-KR" altLang="en-US"/>
          </a:p>
        </p:txBody>
      </p:sp>
      <p:graphicFrame>
        <p:nvGraphicFramePr>
          <p:cNvPr id="7" name="표 6"/>
          <p:cNvGraphicFramePr>
            <a:graphicFrameLocks noGrp="1"/>
          </p:cNvGraphicFramePr>
          <p:nvPr>
            <p:extLst>
              <p:ext uri="{D42A27DB-BD31-4B8C-83A1-F6EECF244321}">
                <p14:modId xmlns:p14="http://schemas.microsoft.com/office/powerpoint/2010/main" val="1067707319"/>
              </p:ext>
            </p:extLst>
          </p:nvPr>
        </p:nvGraphicFramePr>
        <p:xfrm>
          <a:off x="484776" y="1346195"/>
          <a:ext cx="2985001" cy="4275853"/>
        </p:xfrm>
        <a:graphic>
          <a:graphicData uri="http://schemas.openxmlformats.org/drawingml/2006/table">
            <a:tbl>
              <a:tblPr>
                <a:tableStyleId>{5C22544A-7EE6-4342-B048-85BDC9FD1C3A}</a:tableStyleId>
              </a:tblPr>
              <a:tblGrid>
                <a:gridCol w="2985001">
                  <a:extLst>
                    <a:ext uri="{9D8B030D-6E8A-4147-A177-3AD203B41FA5}">
                      <a16:colId xmlns:a16="http://schemas.microsoft.com/office/drawing/2014/main" val="1247901285"/>
                    </a:ext>
                  </a:extLst>
                </a:gridCol>
              </a:tblGrid>
              <a:tr h="626983">
                <a:tc>
                  <a:txBody>
                    <a:bodyPr/>
                    <a:lstStyle/>
                    <a:p>
                      <a:pPr algn="l" rtl="0" fontAlgn="ctr"/>
                      <a:r>
                        <a:rPr lang="fr-FR" altLang="ko-KR" sz="1600" u="none" strike="noStrike" dirty="0">
                          <a:effectLst/>
                          <a:latin typeface="Consolas" pitchFamily="49" charset="0"/>
                          <a:cs typeface="Consolas" pitchFamily="49" charset="0"/>
                        </a:rPr>
                        <a:t> int max(int x,int y){</a:t>
                      </a:r>
                      <a:endParaRPr lang="fr-FR" sz="1600" b="0" i="0" u="none" strike="noStrike" dirty="0">
                        <a:solidFill>
                          <a:srgbClr val="000000"/>
                        </a:solidFill>
                        <a:effectLst/>
                        <a:latin typeface="Consolas" pitchFamily="49" charset="0"/>
                        <a:cs typeface="Consolas" pitchFamily="49" charset="0"/>
                      </a:endParaRPr>
                    </a:p>
                  </a:txBody>
                  <a:tcPr marL="36000" marR="36000" marT="18000" marB="18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5519003"/>
                  </a:ext>
                </a:extLst>
              </a:tr>
              <a:tr h="608145">
                <a:tc>
                  <a:txBody>
                    <a:bodyPr/>
                    <a:lstStyle/>
                    <a:p>
                      <a:pPr algn="l" rtl="0" fontAlgn="ctr"/>
                      <a:r>
                        <a:rPr lang="en-US" sz="1600" u="none" strike="noStrike" dirty="0">
                          <a:effectLst/>
                          <a:latin typeface="Consolas" pitchFamily="49" charset="0"/>
                          <a:cs typeface="Consolas" pitchFamily="49" charset="0"/>
                        </a:rPr>
                        <a:t>1: m -= x; </a:t>
                      </a:r>
                      <a:r>
                        <a:rPr lang="en-US" sz="1600" b="1" u="none" strike="noStrike" dirty="0">
                          <a:solidFill>
                            <a:srgbClr val="C00000"/>
                          </a:solidFill>
                          <a:effectLst/>
                          <a:latin typeface="Consolas" pitchFamily="49" charset="0"/>
                          <a:cs typeface="Consolas" pitchFamily="49" charset="0"/>
                        </a:rPr>
                        <a:t>//</a:t>
                      </a:r>
                      <a:r>
                        <a:rPr lang="en-US" sz="1600" b="1" u="none" strike="noStrike" baseline="0" dirty="0">
                          <a:solidFill>
                            <a:srgbClr val="C00000"/>
                          </a:solidFill>
                          <a:effectLst/>
                          <a:latin typeface="Consolas" pitchFamily="49" charset="0"/>
                          <a:cs typeface="Consolas" pitchFamily="49" charset="0"/>
                        </a:rPr>
                        <a:t> BUG: m = x;</a:t>
                      </a:r>
                      <a:endParaRPr lang="en-US" sz="1600" b="1" i="0" u="none" strike="noStrike" dirty="0">
                        <a:solidFill>
                          <a:srgbClr val="C00000"/>
                        </a:solidFill>
                        <a:effectLst/>
                        <a:latin typeface="Consolas" pitchFamily="49" charset="0"/>
                        <a:cs typeface="Consolas" pitchFamily="49" charset="0"/>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947852"/>
                  </a:ext>
                </a:extLst>
              </a:tr>
              <a:tr h="608145">
                <a:tc>
                  <a:txBody>
                    <a:bodyPr/>
                    <a:lstStyle/>
                    <a:p>
                      <a:pPr algn="l" rtl="0" fontAlgn="ctr"/>
                      <a:r>
                        <a:rPr lang="en-US" sz="1600" u="none" strike="noStrike" dirty="0">
                          <a:effectLst/>
                          <a:latin typeface="Consolas" pitchFamily="49" charset="0"/>
                          <a:cs typeface="Consolas" pitchFamily="49" charset="0"/>
                        </a:rPr>
                        <a:t>2: if(m</a:t>
                      </a:r>
                      <a:r>
                        <a:rPr lang="en-US" sz="1600" u="none" strike="noStrike" baseline="0" dirty="0">
                          <a:effectLst/>
                          <a:latin typeface="Consolas" pitchFamily="49" charset="0"/>
                          <a:cs typeface="Consolas" pitchFamily="49" charset="0"/>
                        </a:rPr>
                        <a:t> </a:t>
                      </a:r>
                      <a:r>
                        <a:rPr lang="en-US" sz="1600" u="none" strike="noStrike" dirty="0">
                          <a:effectLst/>
                          <a:latin typeface="Consolas" pitchFamily="49" charset="0"/>
                          <a:cs typeface="Consolas" pitchFamily="49" charset="0"/>
                        </a:rPr>
                        <a:t>&lt; y) {</a:t>
                      </a:r>
                      <a:endParaRPr lang="en-US" sz="1600" b="0" i="0" u="none" strike="noStrike" dirty="0">
                        <a:solidFill>
                          <a:srgbClr val="000000"/>
                        </a:solidFill>
                        <a:effectLst/>
                        <a:latin typeface="Consolas" pitchFamily="49" charset="0"/>
                        <a:cs typeface="Consolas" pitchFamily="49" charset="0"/>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8386948"/>
                  </a:ext>
                </a:extLst>
              </a:tr>
              <a:tr h="608145">
                <a:tc>
                  <a:txBody>
                    <a:bodyPr/>
                    <a:lstStyle/>
                    <a:p>
                      <a:pPr algn="l" rtl="0" fontAlgn="ctr"/>
                      <a:r>
                        <a:rPr lang="en-US" sz="1600" u="none" strike="noStrike" dirty="0">
                          <a:effectLst/>
                          <a:latin typeface="Consolas" pitchFamily="49" charset="0"/>
                          <a:cs typeface="Consolas" pitchFamily="49" charset="0"/>
                        </a:rPr>
                        <a:t>3:  m = y;</a:t>
                      </a:r>
                      <a:endParaRPr lang="en-US" sz="1600" b="0" i="0" u="none" strike="noStrike" dirty="0">
                        <a:solidFill>
                          <a:srgbClr val="000000"/>
                        </a:solidFill>
                        <a:effectLst/>
                        <a:latin typeface="Consolas" pitchFamily="49" charset="0"/>
                        <a:cs typeface="Consolas" pitchFamily="49" charset="0"/>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7033825"/>
                  </a:ext>
                </a:extLst>
              </a:tr>
              <a:tr h="608145">
                <a:tc>
                  <a:txBody>
                    <a:bodyPr/>
                    <a:lstStyle/>
                    <a:p>
                      <a:pPr algn="l" rtl="0" fontAlgn="ctr"/>
                      <a:r>
                        <a:rPr lang="en-US" sz="1600" u="none" strike="noStrike" dirty="0">
                          <a:effectLst/>
                          <a:latin typeface="Consolas" pitchFamily="49" charset="0"/>
                          <a:cs typeface="Consolas" pitchFamily="49" charset="0"/>
                        </a:rPr>
                        <a:t>4:  if (x * y &lt; 0)</a:t>
                      </a:r>
                      <a:endParaRPr lang="en-US" sz="1600" b="0" i="0" u="none" strike="noStrike" dirty="0">
                        <a:solidFill>
                          <a:srgbClr val="000000"/>
                        </a:solidFill>
                        <a:effectLst/>
                        <a:latin typeface="Consolas" pitchFamily="49" charset="0"/>
                        <a:cs typeface="Consolas" pitchFamily="49" charset="0"/>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4386482"/>
                  </a:ext>
                </a:extLst>
              </a:tr>
              <a:tr h="608145">
                <a:tc>
                  <a:txBody>
                    <a:bodyPr/>
                    <a:lstStyle/>
                    <a:p>
                      <a:pPr algn="l" rtl="0" fontAlgn="ctr"/>
                      <a:r>
                        <a:rPr lang="en-US" sz="1600" u="none" strike="noStrike" dirty="0">
                          <a:effectLst/>
                          <a:latin typeface="Consolas" pitchFamily="49" charset="0"/>
                          <a:cs typeface="Consolas" pitchFamily="49" charset="0"/>
                        </a:rPr>
                        <a:t>5:  </a:t>
                      </a:r>
                      <a:r>
                        <a:rPr lang="en-US" sz="1600" u="none" strike="noStrike" baseline="0" dirty="0">
                          <a:effectLst/>
                          <a:latin typeface="Consolas" pitchFamily="49" charset="0"/>
                          <a:cs typeface="Consolas" pitchFamily="49" charset="0"/>
                        </a:rPr>
                        <a:t> </a:t>
                      </a:r>
                      <a:r>
                        <a:rPr lang="en-US" sz="1600" u="none" strike="noStrike" dirty="0">
                          <a:effectLst/>
                          <a:latin typeface="Consolas" pitchFamily="49" charset="0"/>
                          <a:cs typeface="Consolas" pitchFamily="49" charset="0"/>
                        </a:rPr>
                        <a:t>print(“diff. sign”);}</a:t>
                      </a:r>
                      <a:endParaRPr lang="en-US" sz="1600" b="0" i="0" u="none" strike="noStrike" dirty="0">
                        <a:solidFill>
                          <a:srgbClr val="000000"/>
                        </a:solidFill>
                        <a:effectLst/>
                        <a:latin typeface="Consolas" pitchFamily="49" charset="0"/>
                        <a:cs typeface="Consolas" pitchFamily="49" charset="0"/>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4139510"/>
                  </a:ext>
                </a:extLst>
              </a:tr>
              <a:tr h="608145">
                <a:tc>
                  <a:txBody>
                    <a:bodyPr/>
                    <a:lstStyle/>
                    <a:p>
                      <a:pPr algn="l" rtl="0" fontAlgn="ctr"/>
                      <a:r>
                        <a:rPr lang="en-US" sz="1600" u="none" strike="noStrike" dirty="0">
                          <a:effectLst/>
                          <a:latin typeface="Consolas" pitchFamily="49" charset="0"/>
                          <a:cs typeface="Consolas" pitchFamily="49" charset="0"/>
                        </a:rPr>
                        <a:t>6: return m ; }</a:t>
                      </a:r>
                      <a:endParaRPr lang="en-US" sz="1600" b="0" i="0" u="none" strike="noStrike" dirty="0">
                        <a:solidFill>
                          <a:srgbClr val="000000"/>
                        </a:solidFill>
                        <a:effectLst/>
                        <a:latin typeface="Consolas" pitchFamily="49" charset="0"/>
                        <a:cs typeface="Consolas" pitchFamily="49" charset="0"/>
                      </a:endParaRP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7939006"/>
                  </a:ext>
                </a:extLst>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2601420733"/>
              </p:ext>
            </p:extLst>
          </p:nvPr>
        </p:nvGraphicFramePr>
        <p:xfrm>
          <a:off x="3504701" y="1351719"/>
          <a:ext cx="3337115" cy="4648957"/>
        </p:xfrm>
        <a:graphic>
          <a:graphicData uri="http://schemas.openxmlformats.org/drawingml/2006/table">
            <a:tbl>
              <a:tblPr>
                <a:tableStyleId>{5C22544A-7EE6-4342-B048-85BDC9FD1C3A}</a:tableStyleId>
              </a:tblPr>
              <a:tblGrid>
                <a:gridCol w="667423">
                  <a:extLst>
                    <a:ext uri="{9D8B030D-6E8A-4147-A177-3AD203B41FA5}">
                      <a16:colId xmlns:a16="http://schemas.microsoft.com/office/drawing/2014/main" val="3959955910"/>
                    </a:ext>
                  </a:extLst>
                </a:gridCol>
                <a:gridCol w="667423">
                  <a:extLst>
                    <a:ext uri="{9D8B030D-6E8A-4147-A177-3AD203B41FA5}">
                      <a16:colId xmlns:a16="http://schemas.microsoft.com/office/drawing/2014/main" val="3184380456"/>
                    </a:ext>
                  </a:extLst>
                </a:gridCol>
                <a:gridCol w="667423">
                  <a:extLst>
                    <a:ext uri="{9D8B030D-6E8A-4147-A177-3AD203B41FA5}">
                      <a16:colId xmlns:a16="http://schemas.microsoft.com/office/drawing/2014/main" val="1587965876"/>
                    </a:ext>
                  </a:extLst>
                </a:gridCol>
                <a:gridCol w="667423">
                  <a:extLst>
                    <a:ext uri="{9D8B030D-6E8A-4147-A177-3AD203B41FA5}">
                      <a16:colId xmlns:a16="http://schemas.microsoft.com/office/drawing/2014/main" val="3100897406"/>
                    </a:ext>
                  </a:extLst>
                </a:gridCol>
                <a:gridCol w="667423">
                  <a:extLst>
                    <a:ext uri="{9D8B030D-6E8A-4147-A177-3AD203B41FA5}">
                      <a16:colId xmlns:a16="http://schemas.microsoft.com/office/drawing/2014/main" val="997799903"/>
                    </a:ext>
                  </a:extLst>
                </a:gridCol>
              </a:tblGrid>
              <a:tr h="621843">
                <a:tc>
                  <a:txBody>
                    <a:bodyPr/>
                    <a:lstStyle/>
                    <a:p>
                      <a:pPr algn="ctr" rtl="0" fontAlgn="ctr"/>
                      <a:r>
                        <a:rPr lang="en-US" sz="1600" u="none" strike="noStrike" dirty="0">
                          <a:effectLst/>
                          <a:latin typeface="Calibri" pitchFamily="34" charset="0"/>
                        </a:rPr>
                        <a:t>max</a:t>
                      </a:r>
                      <a:endParaRPr lang="en-US" sz="1600" b="0" i="0" u="none" strike="noStrike" dirty="0">
                        <a:solidFill>
                          <a:srgbClr val="000000"/>
                        </a:solidFill>
                        <a:effectLst/>
                        <a:latin typeface="Calibri" pitchFamily="34" charset="0"/>
                      </a:endParaRPr>
                    </a:p>
                    <a:p>
                      <a:pPr algn="ctr" rtl="0" fontAlgn="ctr"/>
                      <a:r>
                        <a:rPr lang="en-US" altLang="ko-KR" sz="1600" u="none" strike="noStrike" dirty="0">
                          <a:effectLst/>
                          <a:latin typeface="Calibri" pitchFamily="34" charset="0"/>
                        </a:rPr>
                        <a:t>(3,1)</a:t>
                      </a:r>
                      <a:endParaRPr lang="en-US" altLang="ko-KR"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sz="1600" u="none" strike="noStrike" dirty="0">
                          <a:effectLst/>
                          <a:latin typeface="Calibri" pitchFamily="34" charset="0"/>
                        </a:rPr>
                        <a:t>max</a:t>
                      </a:r>
                      <a:endParaRPr lang="en-US" sz="1600" b="0" i="0" u="none" strike="noStrike" dirty="0">
                        <a:solidFill>
                          <a:srgbClr val="000000"/>
                        </a:solidFill>
                        <a:effectLst/>
                        <a:latin typeface="Calibri" pitchFamily="34" charset="0"/>
                      </a:endParaRPr>
                    </a:p>
                    <a:p>
                      <a:pPr algn="ctr" rtl="0" fontAlgn="ctr"/>
                      <a:r>
                        <a:rPr lang="en-US" altLang="ko-KR" sz="1600" u="none" strike="noStrike" dirty="0">
                          <a:effectLst/>
                          <a:latin typeface="Calibri" pitchFamily="34" charset="0"/>
                        </a:rPr>
                        <a:t>(5,-4)</a:t>
                      </a:r>
                      <a:endParaRPr lang="en-US" altLang="ko-KR"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sz="1600" u="none" strike="noStrike" dirty="0">
                          <a:effectLst/>
                          <a:latin typeface="Calibri" pitchFamily="34" charset="0"/>
                        </a:rPr>
                        <a:t>max</a:t>
                      </a:r>
                      <a:endParaRPr lang="en-US" sz="1600" b="0" i="0" u="none" strike="noStrike" dirty="0">
                        <a:solidFill>
                          <a:srgbClr val="000000"/>
                        </a:solidFill>
                        <a:effectLst/>
                        <a:latin typeface="Calibri" pitchFamily="34" charset="0"/>
                      </a:endParaRPr>
                    </a:p>
                    <a:p>
                      <a:pPr algn="ctr" rtl="0" fontAlgn="ctr"/>
                      <a:r>
                        <a:rPr lang="en-US" altLang="ko-KR" sz="1600" u="none" strike="noStrike" dirty="0">
                          <a:effectLst/>
                          <a:latin typeface="Calibri" pitchFamily="34" charset="0"/>
                        </a:rPr>
                        <a:t>(0,-4)</a:t>
                      </a:r>
                      <a:endParaRPr lang="en-US" altLang="ko-KR"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600" u="none" strike="noStrike" dirty="0">
                          <a:effectLst/>
                          <a:latin typeface="Calibri" pitchFamily="34" charset="0"/>
                        </a:rPr>
                        <a:t>max</a:t>
                      </a:r>
                      <a:endParaRPr lang="en-US" sz="1600" b="0" i="0" u="none" strike="noStrike" dirty="0">
                        <a:solidFill>
                          <a:srgbClr val="000000"/>
                        </a:solidFill>
                        <a:effectLst/>
                        <a:latin typeface="Calibri" pitchFamily="34" charset="0"/>
                      </a:endParaRPr>
                    </a:p>
                    <a:p>
                      <a:pPr algn="ctr" rtl="0" fontAlgn="ctr"/>
                      <a:r>
                        <a:rPr lang="en-US" altLang="ko-KR" sz="1600" u="none" strike="noStrike" dirty="0">
                          <a:effectLst/>
                          <a:latin typeface="Calibri" pitchFamily="34" charset="0"/>
                        </a:rPr>
                        <a:t>(0,7)</a:t>
                      </a:r>
                      <a:endParaRPr lang="en-US" altLang="ko-KR"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600" u="none" strike="noStrike" dirty="0">
                          <a:effectLst/>
                          <a:latin typeface="Calibri" pitchFamily="34" charset="0"/>
                        </a:rPr>
                        <a:t>max</a:t>
                      </a:r>
                      <a:endParaRPr lang="en-US" sz="1600" b="0" i="0" u="none" strike="noStrike" dirty="0">
                        <a:solidFill>
                          <a:srgbClr val="000000"/>
                        </a:solidFill>
                        <a:effectLst/>
                        <a:latin typeface="Calibri" pitchFamily="34" charset="0"/>
                      </a:endParaRPr>
                    </a:p>
                    <a:p>
                      <a:pPr algn="ctr" rtl="0" fontAlgn="ctr"/>
                      <a:r>
                        <a:rPr lang="en-US" altLang="ko-KR" sz="1600" u="none" strike="noStrike" dirty="0">
                          <a:effectLst/>
                          <a:latin typeface="Calibri" pitchFamily="34" charset="0"/>
                        </a:rPr>
                        <a:t>(-1,3)</a:t>
                      </a:r>
                      <a:endParaRPr lang="en-US" altLang="ko-KR"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90267082"/>
                  </a:ext>
                </a:extLst>
              </a:tr>
              <a:tr h="603383">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30462200"/>
                  </a:ext>
                </a:extLst>
              </a:tr>
              <a:tr h="618250">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50114643"/>
                  </a:ext>
                </a:extLst>
              </a:tr>
              <a:tr h="602682">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fontAlgn="ctr"/>
                      <a:endParaRPr lang="ko-KR" altLang="en-US"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34137807"/>
                  </a:ext>
                </a:extLst>
              </a:tr>
              <a:tr h="602673">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fontAlgn="ctr"/>
                      <a:endParaRPr lang="ko-KR" altLang="en-US"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68838699"/>
                  </a:ext>
                </a:extLst>
              </a:tr>
              <a:tr h="618250">
                <a:tc>
                  <a:txBody>
                    <a:bodyPr/>
                    <a:lstStyle/>
                    <a:p>
                      <a:pPr algn="ctr" fontAlgn="ctr"/>
                      <a:endParaRPr lang="ko-KR" altLang="en-US"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altLang="ko-KR" sz="1600" b="0" i="0" u="none" strike="noStrike">
                          <a:solidFill>
                            <a:srgbClr val="000000"/>
                          </a:solidFill>
                          <a:effectLst/>
                          <a:latin typeface="Calibri" pitchFamily="34" charset="0"/>
                        </a:rPr>
                        <a:t>●</a:t>
                      </a:r>
                      <a:endParaRPr lang="en-US" altLang="ko-KR"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fontAlgn="ctr"/>
                      <a:endParaRPr lang="ko-KR" altLang="en-US"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endParaRPr lang="ko-KR" altLang="en-US"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80732609"/>
                  </a:ext>
                </a:extLst>
              </a:tr>
              <a:tr h="618250">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0" i="0" u="none" strike="noStrike" dirty="0">
                          <a:solidFill>
                            <a:srgbClr val="000000"/>
                          </a:solidFill>
                          <a:effectLst/>
                          <a:latin typeface="Calibri" pitchFamily="34" charset="0"/>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06237417"/>
                  </a:ext>
                </a:extLst>
              </a:tr>
              <a:tr h="363626">
                <a:tc>
                  <a:txBody>
                    <a:bodyPr/>
                    <a:lstStyle/>
                    <a:p>
                      <a:pPr algn="ctr" rtl="0" fontAlgn="ctr"/>
                      <a:r>
                        <a:rPr lang="en-US" altLang="ko-KR" sz="1600" b="1" u="none" strike="noStrike" dirty="0">
                          <a:solidFill>
                            <a:srgbClr val="00B050"/>
                          </a:solidFill>
                          <a:effectLst/>
                          <a:latin typeface="Calibri" pitchFamily="34" charset="0"/>
                        </a:rPr>
                        <a:t> </a:t>
                      </a:r>
                      <a:r>
                        <a:rPr lang="en-US" altLang="ko-KR" sz="1600" b="1" u="none" strike="noStrike" dirty="0">
                          <a:solidFill>
                            <a:srgbClr val="FF0000"/>
                          </a:solidFill>
                          <a:effectLst/>
                          <a:latin typeface="Calibri" pitchFamily="34" charset="0"/>
                        </a:rPr>
                        <a:t>Fail</a:t>
                      </a:r>
                      <a:endParaRPr lang="en-US" altLang="ko-KR" sz="1600" b="1" i="0" u="none" strike="noStrike" dirty="0">
                        <a:solidFill>
                          <a:srgbClr val="00B05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altLang="ko-KR" sz="1600" b="1" u="none" strike="noStrike" dirty="0">
                          <a:solidFill>
                            <a:srgbClr val="00B050"/>
                          </a:solidFill>
                          <a:effectLst/>
                          <a:latin typeface="Calibri" pitchFamily="34" charset="0"/>
                        </a:rPr>
                        <a:t> </a:t>
                      </a:r>
                      <a:r>
                        <a:rPr lang="en-US" altLang="ko-KR" sz="1600" b="1" u="none" strike="noStrike" dirty="0">
                          <a:solidFill>
                            <a:srgbClr val="FF0000"/>
                          </a:solidFill>
                          <a:effectLst/>
                          <a:latin typeface="Calibri" pitchFamily="34" charset="0"/>
                        </a:rPr>
                        <a:t>Fail</a:t>
                      </a:r>
                      <a:endParaRPr lang="en-US" altLang="ko-KR" sz="1600" b="1" i="0" u="none" strike="noStrike" dirty="0">
                        <a:solidFill>
                          <a:srgbClr val="00B05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tc>
                  <a:txBody>
                    <a:bodyPr/>
                    <a:lstStyle/>
                    <a:p>
                      <a:pPr algn="ctr" rtl="0" fontAlgn="ctr"/>
                      <a:r>
                        <a:rPr lang="en-US" altLang="ko-KR" sz="1600" b="1" u="none" strike="noStrike" dirty="0">
                          <a:solidFill>
                            <a:srgbClr val="00B050"/>
                          </a:solidFill>
                          <a:effectLst/>
                          <a:latin typeface="Calibri" pitchFamily="34" charset="0"/>
                        </a:rPr>
                        <a:t> Pass</a:t>
                      </a:r>
                      <a:endParaRPr lang="en-US" sz="1600" b="1" i="0" u="none" strike="noStrike" dirty="0">
                        <a:solidFill>
                          <a:srgbClr val="00B05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1600" b="1" u="none" strike="noStrike" dirty="0">
                          <a:solidFill>
                            <a:srgbClr val="00B050"/>
                          </a:solidFill>
                          <a:effectLst/>
                          <a:latin typeface="Calibri" pitchFamily="34" charset="0"/>
                        </a:rPr>
                        <a:t> Pass</a:t>
                      </a:r>
                      <a:endParaRPr lang="en-US" altLang="ko-KR" sz="1600" b="1" i="0" u="none" strike="noStrike" dirty="0">
                        <a:solidFill>
                          <a:srgbClr val="FF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altLang="ko-KR" sz="1600" b="1" u="none" strike="noStrike" dirty="0">
                          <a:solidFill>
                            <a:srgbClr val="00B050"/>
                          </a:solidFill>
                          <a:effectLst/>
                          <a:latin typeface="Calibri" pitchFamily="34" charset="0"/>
                        </a:rPr>
                        <a:t>Pass</a:t>
                      </a:r>
                      <a:endParaRPr lang="en-US" altLang="ko-KR" sz="1600" b="1" i="0" u="none" strike="noStrike" dirty="0">
                        <a:solidFill>
                          <a:srgbClr val="FF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46299603"/>
                  </a:ext>
                </a:extLst>
              </a:tr>
            </a:tbl>
          </a:graphicData>
        </a:graphic>
      </p:graphicFrame>
      <p:graphicFrame>
        <p:nvGraphicFramePr>
          <p:cNvPr id="10" name="표 9"/>
          <p:cNvGraphicFramePr>
            <a:graphicFrameLocks noGrp="1"/>
          </p:cNvGraphicFramePr>
          <p:nvPr>
            <p:extLst>
              <p:ext uri="{D42A27DB-BD31-4B8C-83A1-F6EECF244321}">
                <p14:modId xmlns:p14="http://schemas.microsoft.com/office/powerpoint/2010/main" val="1271546279"/>
              </p:ext>
            </p:extLst>
          </p:nvPr>
        </p:nvGraphicFramePr>
        <p:xfrm>
          <a:off x="6876743" y="1346191"/>
          <a:ext cx="1633306" cy="4281799"/>
        </p:xfrm>
        <a:graphic>
          <a:graphicData uri="http://schemas.openxmlformats.org/drawingml/2006/table">
            <a:tbl>
              <a:tblPr>
                <a:tableStyleId>{5C22544A-7EE6-4342-B048-85BDC9FD1C3A}</a:tableStyleId>
              </a:tblPr>
              <a:tblGrid>
                <a:gridCol w="816653">
                  <a:extLst>
                    <a:ext uri="{9D8B030D-6E8A-4147-A177-3AD203B41FA5}">
                      <a16:colId xmlns:a16="http://schemas.microsoft.com/office/drawing/2014/main" val="4208008061"/>
                    </a:ext>
                  </a:extLst>
                </a:gridCol>
                <a:gridCol w="816653">
                  <a:extLst>
                    <a:ext uri="{9D8B030D-6E8A-4147-A177-3AD203B41FA5}">
                      <a16:colId xmlns:a16="http://schemas.microsoft.com/office/drawing/2014/main" val="1449246042"/>
                    </a:ext>
                  </a:extLst>
                </a:gridCol>
              </a:tblGrid>
              <a:tr h="629566">
                <a:tc>
                  <a:txBody>
                    <a:bodyPr/>
                    <a:lstStyle/>
                    <a:p>
                      <a:pPr algn="ctr" rtl="0" fontAlgn="ctr"/>
                      <a:r>
                        <a:rPr lang="en-US" sz="1600" u="none" strike="noStrike" kern="1200" dirty="0" err="1">
                          <a:solidFill>
                            <a:schemeClr val="dk1"/>
                          </a:solidFill>
                          <a:effectLst/>
                          <a:latin typeface="Calibri" pitchFamily="34" charset="0"/>
                          <a:ea typeface="+mn-ea"/>
                          <a:cs typeface="+mn-cs"/>
                        </a:rPr>
                        <a:t>Susp</a:t>
                      </a:r>
                      <a:r>
                        <a:rPr lang="en-US" sz="1600" u="none" strike="noStrike" kern="1200" dirty="0">
                          <a:solidFill>
                            <a:schemeClr val="dk1"/>
                          </a:solidFill>
                          <a:effectLst/>
                          <a:latin typeface="Calibri" pitchFamily="34" charset="0"/>
                          <a:ea typeface="+mn-ea"/>
                          <a:cs typeface="+mn-cs"/>
                        </a:rPr>
                        <a:t>.</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600" u="none" strike="noStrike" dirty="0">
                          <a:effectLst/>
                          <a:latin typeface="Calibri" pitchFamily="34" charset="0"/>
                        </a:rPr>
                        <a:t>Rank</a:t>
                      </a:r>
                      <a:endParaRPr lang="en-US" sz="1600" b="0" i="0" u="none" strike="noStrike" dirty="0">
                        <a:solidFill>
                          <a:srgbClr val="000000"/>
                        </a:solidFill>
                        <a:effectLst/>
                        <a:latin typeface="Calibri"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348247"/>
                  </a:ext>
                </a:extLst>
              </a:tr>
              <a:tr h="597626">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0.50</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3</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8492305"/>
                  </a:ext>
                </a:extLst>
              </a:tr>
              <a:tr h="623751">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0.50</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3</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757471"/>
                  </a:ext>
                </a:extLst>
              </a:tr>
              <a:tr h="600892">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0.60</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6</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6785714"/>
                  </a:ext>
                </a:extLst>
              </a:tr>
              <a:tr h="600891">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0.60</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6</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7365540"/>
                  </a:ext>
                </a:extLst>
              </a:tr>
              <a:tr h="617220">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0.60</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6</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8678400"/>
                  </a:ext>
                </a:extLst>
              </a:tr>
              <a:tr h="611853">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0.50</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altLang="ko-KR" sz="1600" b="0" i="0" u="none" strike="noStrike" kern="1200" dirty="0">
                          <a:solidFill>
                            <a:srgbClr val="000000"/>
                          </a:solidFill>
                          <a:effectLst/>
                          <a:latin typeface="Calibri" pitchFamily="34" charset="0"/>
                          <a:ea typeface="+mn-ea"/>
                          <a:cs typeface="+mn-cs"/>
                        </a:rPr>
                        <a:t>3</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3585243"/>
                  </a:ext>
                </a:extLst>
              </a:tr>
            </a:tbl>
          </a:graphicData>
        </a:graphic>
      </p:graphicFrame>
      <p:sp>
        <p:nvSpPr>
          <p:cNvPr id="11" name="직사각형 10"/>
          <p:cNvSpPr/>
          <p:nvPr/>
        </p:nvSpPr>
        <p:spPr>
          <a:xfrm>
            <a:off x="437504" y="1941690"/>
            <a:ext cx="8125760" cy="649872"/>
          </a:xfrm>
          <a:prstGeom prst="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3211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Example</a:t>
            </a:r>
            <a:endParaRPr lang="ko-KR" altLang="en-US" dirty="0"/>
          </a:p>
        </p:txBody>
      </p:sp>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15</a:t>
            </a:fld>
            <a:endParaRPr lang="ko-KR" altLang="en-US"/>
          </a:p>
        </p:txBody>
      </p:sp>
      <p:graphicFrame>
        <p:nvGraphicFramePr>
          <p:cNvPr id="7" name="표 6"/>
          <p:cNvGraphicFramePr>
            <a:graphicFrameLocks noGrp="1"/>
          </p:cNvGraphicFramePr>
          <p:nvPr>
            <p:extLst>
              <p:ext uri="{D42A27DB-BD31-4B8C-83A1-F6EECF244321}">
                <p14:modId xmlns:p14="http://schemas.microsoft.com/office/powerpoint/2010/main" val="2874656601"/>
              </p:ext>
            </p:extLst>
          </p:nvPr>
        </p:nvGraphicFramePr>
        <p:xfrm>
          <a:off x="484776" y="1346195"/>
          <a:ext cx="2985001" cy="4275853"/>
        </p:xfrm>
        <a:graphic>
          <a:graphicData uri="http://schemas.openxmlformats.org/drawingml/2006/table">
            <a:tbl>
              <a:tblPr>
                <a:tableStyleId>{5C22544A-7EE6-4342-B048-85BDC9FD1C3A}</a:tableStyleId>
              </a:tblPr>
              <a:tblGrid>
                <a:gridCol w="2985001">
                  <a:extLst>
                    <a:ext uri="{9D8B030D-6E8A-4147-A177-3AD203B41FA5}">
                      <a16:colId xmlns:a16="http://schemas.microsoft.com/office/drawing/2014/main" val="1247901285"/>
                    </a:ext>
                  </a:extLst>
                </a:gridCol>
              </a:tblGrid>
              <a:tr h="626983">
                <a:tc>
                  <a:txBody>
                    <a:bodyPr/>
                    <a:lstStyle/>
                    <a:p>
                      <a:pPr algn="l" rtl="0" fontAlgn="ctr"/>
                      <a:r>
                        <a:rPr lang="fr-FR" altLang="ko-KR" sz="1600" u="none" strike="noStrike" dirty="0">
                          <a:effectLst/>
                          <a:latin typeface="Consolas" pitchFamily="49" charset="0"/>
                          <a:cs typeface="Consolas" pitchFamily="49" charset="0"/>
                        </a:rPr>
                        <a:t> int max(int x,int y){</a:t>
                      </a:r>
                      <a:endParaRPr lang="fr-FR" sz="1600" b="0" i="0" u="none" strike="noStrike" dirty="0">
                        <a:solidFill>
                          <a:srgbClr val="000000"/>
                        </a:solidFill>
                        <a:effectLst/>
                        <a:latin typeface="Consolas" pitchFamily="49" charset="0"/>
                        <a:cs typeface="Consolas" pitchFamily="49" charset="0"/>
                      </a:endParaRPr>
                    </a:p>
                  </a:txBody>
                  <a:tcPr marL="18000" marR="18000" marT="18000" marB="18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5519003"/>
                  </a:ext>
                </a:extLst>
              </a:tr>
              <a:tr h="608145">
                <a:tc>
                  <a:txBody>
                    <a:bodyPr/>
                    <a:lstStyle/>
                    <a:p>
                      <a:pPr algn="l" rtl="0" fontAlgn="ctr"/>
                      <a:r>
                        <a:rPr lang="en-US" sz="1600" u="none" strike="noStrike" dirty="0">
                          <a:effectLst/>
                          <a:latin typeface="Consolas" pitchFamily="49" charset="0"/>
                          <a:cs typeface="Consolas" pitchFamily="49" charset="0"/>
                        </a:rPr>
                        <a:t>1: m -= x; </a:t>
                      </a:r>
                      <a:r>
                        <a:rPr lang="en-US" sz="1600" b="1" u="none" strike="noStrike" dirty="0">
                          <a:solidFill>
                            <a:srgbClr val="C00000"/>
                          </a:solidFill>
                          <a:effectLst/>
                          <a:latin typeface="Consolas" pitchFamily="49" charset="0"/>
                          <a:cs typeface="Consolas" pitchFamily="49" charset="0"/>
                        </a:rPr>
                        <a:t>//</a:t>
                      </a:r>
                      <a:r>
                        <a:rPr lang="en-US" sz="1600" b="1" u="none" strike="noStrike" baseline="0" dirty="0">
                          <a:solidFill>
                            <a:srgbClr val="C00000"/>
                          </a:solidFill>
                          <a:effectLst/>
                          <a:latin typeface="Consolas" pitchFamily="49" charset="0"/>
                          <a:cs typeface="Consolas" pitchFamily="49" charset="0"/>
                        </a:rPr>
                        <a:t> BUG: m = x;</a:t>
                      </a:r>
                      <a:endParaRPr lang="en-US" sz="1600" b="1" i="0" u="none" strike="noStrike" dirty="0">
                        <a:solidFill>
                          <a:srgbClr val="C00000"/>
                        </a:solidFill>
                        <a:effectLst/>
                        <a:latin typeface="Consolas" pitchFamily="49" charset="0"/>
                        <a:cs typeface="Consolas" pitchFamily="49"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947852"/>
                  </a:ext>
                </a:extLst>
              </a:tr>
              <a:tr h="608145">
                <a:tc>
                  <a:txBody>
                    <a:bodyPr/>
                    <a:lstStyle/>
                    <a:p>
                      <a:pPr algn="l" rtl="0" fontAlgn="ctr"/>
                      <a:r>
                        <a:rPr lang="en-US" sz="1600" u="none" strike="noStrike" dirty="0">
                          <a:effectLst/>
                          <a:latin typeface="Consolas" pitchFamily="49" charset="0"/>
                          <a:cs typeface="Consolas" pitchFamily="49" charset="0"/>
                        </a:rPr>
                        <a:t>2: if(m</a:t>
                      </a:r>
                      <a:r>
                        <a:rPr lang="en-US" sz="1600" u="none" strike="noStrike" baseline="0" dirty="0">
                          <a:effectLst/>
                          <a:latin typeface="Consolas" pitchFamily="49" charset="0"/>
                          <a:cs typeface="Consolas" pitchFamily="49" charset="0"/>
                        </a:rPr>
                        <a:t> </a:t>
                      </a:r>
                      <a:r>
                        <a:rPr lang="en-US" sz="1600" u="none" strike="noStrike" dirty="0">
                          <a:effectLst/>
                          <a:latin typeface="Consolas" pitchFamily="49" charset="0"/>
                          <a:cs typeface="Consolas" pitchFamily="49" charset="0"/>
                        </a:rPr>
                        <a:t>&lt; y) {</a:t>
                      </a:r>
                      <a:endParaRPr lang="en-US" sz="1600" b="0" i="0" u="none" strike="noStrike" dirty="0">
                        <a:solidFill>
                          <a:srgbClr val="000000"/>
                        </a:solidFill>
                        <a:effectLst/>
                        <a:latin typeface="Consolas" pitchFamily="49" charset="0"/>
                        <a:cs typeface="Consolas" pitchFamily="49"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8386948"/>
                  </a:ext>
                </a:extLst>
              </a:tr>
              <a:tr h="608145">
                <a:tc>
                  <a:txBody>
                    <a:bodyPr/>
                    <a:lstStyle/>
                    <a:p>
                      <a:pPr algn="l" rtl="0" fontAlgn="ctr"/>
                      <a:r>
                        <a:rPr lang="en-US" sz="1600" u="none" strike="noStrike" dirty="0">
                          <a:effectLst/>
                          <a:latin typeface="Consolas" pitchFamily="49" charset="0"/>
                          <a:cs typeface="Consolas" pitchFamily="49" charset="0"/>
                        </a:rPr>
                        <a:t>3:  m = y;</a:t>
                      </a:r>
                      <a:endParaRPr lang="en-US" sz="1600" b="0" i="0" u="none" strike="noStrike" dirty="0">
                        <a:solidFill>
                          <a:srgbClr val="000000"/>
                        </a:solidFill>
                        <a:effectLst/>
                        <a:latin typeface="Consolas" pitchFamily="49" charset="0"/>
                        <a:cs typeface="Consolas" pitchFamily="49"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7033825"/>
                  </a:ext>
                </a:extLst>
              </a:tr>
              <a:tr h="608145">
                <a:tc>
                  <a:txBody>
                    <a:bodyPr/>
                    <a:lstStyle/>
                    <a:p>
                      <a:pPr algn="l" rtl="0" fontAlgn="ctr"/>
                      <a:r>
                        <a:rPr lang="en-US" sz="1600" u="none" strike="noStrike" dirty="0">
                          <a:effectLst/>
                          <a:latin typeface="Consolas" pitchFamily="49" charset="0"/>
                          <a:cs typeface="Consolas" pitchFamily="49" charset="0"/>
                        </a:rPr>
                        <a:t>4:  if (x * y &lt; 0)</a:t>
                      </a:r>
                      <a:endParaRPr lang="en-US" sz="1600" b="0" i="0" u="none" strike="noStrike" dirty="0">
                        <a:solidFill>
                          <a:srgbClr val="000000"/>
                        </a:solidFill>
                        <a:effectLst/>
                        <a:latin typeface="Consolas" pitchFamily="49" charset="0"/>
                        <a:cs typeface="Consolas" pitchFamily="49"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4386482"/>
                  </a:ext>
                </a:extLst>
              </a:tr>
              <a:tr h="608145">
                <a:tc>
                  <a:txBody>
                    <a:bodyPr/>
                    <a:lstStyle/>
                    <a:p>
                      <a:pPr algn="l" rtl="0" fontAlgn="ctr"/>
                      <a:r>
                        <a:rPr lang="en-US" sz="1600" u="none" strike="noStrike" dirty="0">
                          <a:effectLst/>
                          <a:latin typeface="Consolas" pitchFamily="49" charset="0"/>
                          <a:cs typeface="Consolas" pitchFamily="49" charset="0"/>
                        </a:rPr>
                        <a:t>5:  </a:t>
                      </a:r>
                      <a:r>
                        <a:rPr lang="en-US" sz="1600" u="none" strike="noStrike" baseline="0" dirty="0">
                          <a:effectLst/>
                          <a:latin typeface="Consolas" pitchFamily="49" charset="0"/>
                          <a:cs typeface="Consolas" pitchFamily="49" charset="0"/>
                        </a:rPr>
                        <a:t> </a:t>
                      </a:r>
                      <a:r>
                        <a:rPr lang="en-US" sz="1600" u="none" strike="noStrike" dirty="0">
                          <a:effectLst/>
                          <a:latin typeface="Consolas" pitchFamily="49" charset="0"/>
                          <a:cs typeface="Consolas" pitchFamily="49" charset="0"/>
                        </a:rPr>
                        <a:t>print(“diff. sign”);}</a:t>
                      </a:r>
                      <a:endParaRPr lang="en-US" sz="1600" b="0" i="0" u="none" strike="noStrike" dirty="0">
                        <a:solidFill>
                          <a:srgbClr val="000000"/>
                        </a:solidFill>
                        <a:effectLst/>
                        <a:latin typeface="Consolas" pitchFamily="49" charset="0"/>
                        <a:cs typeface="Consolas" pitchFamily="49"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4139510"/>
                  </a:ext>
                </a:extLst>
              </a:tr>
              <a:tr h="608145">
                <a:tc>
                  <a:txBody>
                    <a:bodyPr/>
                    <a:lstStyle/>
                    <a:p>
                      <a:pPr algn="l" rtl="0" fontAlgn="ctr"/>
                      <a:r>
                        <a:rPr lang="en-US" sz="1600" u="none" strike="noStrike" dirty="0">
                          <a:effectLst/>
                          <a:latin typeface="Consolas" pitchFamily="49" charset="0"/>
                          <a:cs typeface="Consolas" pitchFamily="49" charset="0"/>
                        </a:rPr>
                        <a:t>6: return m ; }</a:t>
                      </a:r>
                      <a:endParaRPr lang="en-US" sz="1600" b="0" i="0" u="none" strike="noStrike" dirty="0">
                        <a:solidFill>
                          <a:srgbClr val="000000"/>
                        </a:solidFill>
                        <a:effectLst/>
                        <a:latin typeface="Consolas" pitchFamily="49" charset="0"/>
                        <a:cs typeface="Consolas" pitchFamily="49"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7939006"/>
                  </a:ext>
                </a:extLst>
              </a:tr>
            </a:tbl>
          </a:graphicData>
        </a:graphic>
      </p:graphicFrame>
      <p:graphicFrame>
        <p:nvGraphicFramePr>
          <p:cNvPr id="9" name="표 8"/>
          <p:cNvGraphicFramePr>
            <a:graphicFrameLocks noGrp="1"/>
          </p:cNvGraphicFramePr>
          <p:nvPr>
            <p:extLst>
              <p:ext uri="{D42A27DB-BD31-4B8C-83A1-F6EECF244321}">
                <p14:modId xmlns:p14="http://schemas.microsoft.com/office/powerpoint/2010/main" val="49914076"/>
              </p:ext>
            </p:extLst>
          </p:nvPr>
        </p:nvGraphicFramePr>
        <p:xfrm>
          <a:off x="3488847" y="1346191"/>
          <a:ext cx="1959453" cy="4275854"/>
        </p:xfrm>
        <a:graphic>
          <a:graphicData uri="http://schemas.openxmlformats.org/drawingml/2006/table">
            <a:tbl>
              <a:tblPr>
                <a:tableStyleId>{5C22544A-7EE6-4342-B048-85BDC9FD1C3A}</a:tableStyleId>
              </a:tblPr>
              <a:tblGrid>
                <a:gridCol w="1959453">
                  <a:extLst>
                    <a:ext uri="{9D8B030D-6E8A-4147-A177-3AD203B41FA5}">
                      <a16:colId xmlns:a16="http://schemas.microsoft.com/office/drawing/2014/main" val="4257324692"/>
                    </a:ext>
                  </a:extLst>
                </a:gridCol>
              </a:tblGrid>
              <a:tr h="619574">
                <a:tc>
                  <a:txBody>
                    <a:bodyPr/>
                    <a:lstStyle/>
                    <a:p>
                      <a:pPr algn="ctr" fontAlgn="ctr"/>
                      <a:r>
                        <a:rPr lang="en-US" altLang="ko-KR" sz="1600" u="none" strike="noStrike" dirty="0">
                          <a:effectLst/>
                        </a:rPr>
                        <a:t>Mutants</a:t>
                      </a:r>
                      <a:endParaRPr lang="en-US" sz="1600" b="1" i="0" u="none" strike="noStrike" dirty="0">
                        <a:solidFill>
                          <a:srgbClr val="000000"/>
                        </a:solidFill>
                        <a:effectLst/>
                        <a:latin typeface="맑은 고딕"/>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7488689"/>
                  </a:ext>
                </a:extLst>
              </a:tr>
              <a:tr h="304690">
                <a:tc>
                  <a:txBody>
                    <a:bodyPr/>
                    <a:lstStyle/>
                    <a:p>
                      <a:pPr algn="l" fontAlgn="ctr"/>
                      <a:r>
                        <a:rPr lang="en-US" sz="1600" u="none" strike="noStrike" dirty="0">
                          <a:effectLst/>
                          <a:latin typeface="Consolas" pitchFamily="49" charset="0"/>
                          <a:cs typeface="Consolas" pitchFamily="49" charset="0"/>
                        </a:rPr>
                        <a:t> </a:t>
                      </a:r>
                      <a:r>
                        <a:rPr lang="en-US" sz="1600" u="none" strike="noStrike" dirty="0" err="1">
                          <a:effectLst/>
                          <a:latin typeface="Consolas" pitchFamily="49" charset="0"/>
                          <a:cs typeface="Consolas" pitchFamily="49" charset="0"/>
                        </a:rPr>
                        <a:t>M1:m</a:t>
                      </a:r>
                      <a:r>
                        <a:rPr lang="en-US" sz="1600" u="none" strike="noStrike" dirty="0">
                          <a:effectLst/>
                          <a:latin typeface="Consolas" pitchFamily="49" charset="0"/>
                          <a:cs typeface="Consolas" pitchFamily="49" charset="0"/>
                        </a:rPr>
                        <a:t>-=x-1;</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4920451"/>
                  </a:ext>
                </a:extLst>
              </a:tr>
              <a:tr h="304690">
                <a:tc>
                  <a:txBody>
                    <a:bodyPr/>
                    <a:lstStyle/>
                    <a:p>
                      <a:pPr algn="l" fontAlgn="ctr"/>
                      <a:r>
                        <a:rPr lang="en-US" sz="1600" u="none" strike="noStrike" dirty="0">
                          <a:effectLst/>
                          <a:latin typeface="Consolas" pitchFamily="49" charset="0"/>
                          <a:cs typeface="Consolas" pitchFamily="49" charset="0"/>
                        </a:rPr>
                        <a:t> </a:t>
                      </a:r>
                      <a:r>
                        <a:rPr lang="en-US" sz="1600" u="none" strike="noStrike" dirty="0" err="1">
                          <a:effectLst/>
                          <a:latin typeface="Consolas" pitchFamily="49" charset="0"/>
                          <a:cs typeface="Consolas" pitchFamily="49" charset="0"/>
                        </a:rPr>
                        <a:t>M2:m</a:t>
                      </a:r>
                      <a:r>
                        <a:rPr lang="en-US" sz="1600" u="none" strike="noStrike" dirty="0">
                          <a:effectLst/>
                          <a:latin typeface="Consolas" pitchFamily="49" charset="0"/>
                          <a:cs typeface="Consolas" pitchFamily="49" charset="0"/>
                        </a:rPr>
                        <a:t> += x;</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7508907"/>
                  </a:ext>
                </a:extLst>
              </a:tr>
              <a:tr h="304690">
                <a:tc>
                  <a:txBody>
                    <a:bodyPr/>
                    <a:lstStyle/>
                    <a:p>
                      <a:pPr algn="l" fontAlgn="ctr"/>
                      <a:r>
                        <a:rPr lang="en-US" sz="1600" u="none" strike="noStrike" dirty="0">
                          <a:effectLst/>
                          <a:latin typeface="Consolas" pitchFamily="49" charset="0"/>
                          <a:cs typeface="Consolas" pitchFamily="49" charset="0"/>
                        </a:rPr>
                        <a:t> </a:t>
                      </a:r>
                      <a:r>
                        <a:rPr lang="en-US" sz="1600" u="none" strike="noStrike" dirty="0" err="1">
                          <a:effectLst/>
                          <a:latin typeface="Consolas" pitchFamily="49" charset="0"/>
                          <a:cs typeface="Consolas" pitchFamily="49" charset="0"/>
                        </a:rPr>
                        <a:t>M3:if</a:t>
                      </a:r>
                      <a:r>
                        <a:rPr lang="en-US" sz="1600" u="none" strike="noStrike" dirty="0">
                          <a:effectLst/>
                          <a:latin typeface="Consolas" pitchFamily="49" charset="0"/>
                          <a:cs typeface="Consolas" pitchFamily="49" charset="0"/>
                        </a:rPr>
                        <a:t>(!(m &lt; y)){</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3488157"/>
                  </a:ext>
                </a:extLst>
              </a:tr>
              <a:tr h="304690">
                <a:tc>
                  <a:txBody>
                    <a:bodyPr/>
                    <a:lstStyle/>
                    <a:p>
                      <a:pPr algn="l" fontAlgn="ctr"/>
                      <a:r>
                        <a:rPr lang="en-US" sz="1600" u="none" strike="noStrike" dirty="0">
                          <a:effectLst/>
                          <a:latin typeface="Consolas" pitchFamily="49" charset="0"/>
                          <a:cs typeface="Consolas" pitchFamily="49" charset="0"/>
                        </a:rPr>
                        <a:t> </a:t>
                      </a:r>
                      <a:r>
                        <a:rPr lang="en-US" sz="1600" u="none" strike="noStrike" dirty="0" err="1">
                          <a:effectLst/>
                          <a:latin typeface="Consolas" pitchFamily="49" charset="0"/>
                          <a:cs typeface="Consolas" pitchFamily="49" charset="0"/>
                        </a:rPr>
                        <a:t>M4:if</a:t>
                      </a:r>
                      <a:r>
                        <a:rPr lang="en-US" sz="1600" u="none" strike="noStrike" dirty="0">
                          <a:effectLst/>
                          <a:latin typeface="Consolas" pitchFamily="49" charset="0"/>
                          <a:cs typeface="Consolas" pitchFamily="49" charset="0"/>
                        </a:rPr>
                        <a:t>(m==y){</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011030"/>
                  </a:ext>
                </a:extLst>
              </a:tr>
              <a:tr h="304690">
                <a:tc>
                  <a:txBody>
                    <a:bodyPr/>
                    <a:lstStyle/>
                    <a:p>
                      <a:pPr algn="l" fontAlgn="ctr"/>
                      <a:r>
                        <a:rPr lang="en-US" sz="1600" u="none" strike="noStrike" dirty="0">
                          <a:effectLst/>
                          <a:latin typeface="Consolas" pitchFamily="49" charset="0"/>
                          <a:cs typeface="Consolas" pitchFamily="49" charset="0"/>
                        </a:rPr>
                        <a:t> </a:t>
                      </a:r>
                      <a:r>
                        <a:rPr lang="en-US" sz="1600" u="none" strike="noStrike" dirty="0" err="1">
                          <a:effectLst/>
                          <a:latin typeface="Consolas" pitchFamily="49" charset="0"/>
                          <a:cs typeface="Consolas" pitchFamily="49" charset="0"/>
                        </a:rPr>
                        <a:t>M5:m</a:t>
                      </a:r>
                      <a:r>
                        <a:rPr lang="en-US" sz="1600" u="none" strike="noStrike" dirty="0">
                          <a:effectLst/>
                          <a:latin typeface="Consolas" pitchFamily="49" charset="0"/>
                          <a:cs typeface="Consolas" pitchFamily="49" charset="0"/>
                        </a:rPr>
                        <a:t>-=y;</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3582295"/>
                  </a:ext>
                </a:extLst>
              </a:tr>
              <a:tr h="304690">
                <a:tc>
                  <a:txBody>
                    <a:bodyPr/>
                    <a:lstStyle/>
                    <a:p>
                      <a:pPr algn="l" fontAlgn="ctr"/>
                      <a:r>
                        <a:rPr lang="en-US" sz="1600" u="none" strike="noStrike" dirty="0">
                          <a:effectLst/>
                          <a:latin typeface="Consolas" pitchFamily="49" charset="0"/>
                          <a:cs typeface="Consolas" pitchFamily="49" charset="0"/>
                        </a:rPr>
                        <a:t> </a:t>
                      </a:r>
                      <a:r>
                        <a:rPr lang="en-US" sz="1600" u="none" strike="noStrike" dirty="0" err="1">
                          <a:effectLst/>
                          <a:latin typeface="Consolas" pitchFamily="49" charset="0"/>
                          <a:cs typeface="Consolas" pitchFamily="49" charset="0"/>
                        </a:rPr>
                        <a:t>M6:m</a:t>
                      </a:r>
                      <a:r>
                        <a:rPr lang="en-US" sz="1600" u="none" strike="noStrike" dirty="0">
                          <a:effectLst/>
                          <a:latin typeface="Consolas" pitchFamily="49" charset="0"/>
                          <a:cs typeface="Consolas" pitchFamily="49" charset="0"/>
                        </a:rPr>
                        <a:t>=</a:t>
                      </a:r>
                      <a:r>
                        <a:rPr lang="en-US" sz="1600" u="none" strike="noStrike" dirty="0" err="1">
                          <a:effectLst/>
                          <a:latin typeface="Consolas" pitchFamily="49" charset="0"/>
                          <a:cs typeface="Consolas" pitchFamily="49" charset="0"/>
                        </a:rPr>
                        <a:t>y+1</a:t>
                      </a:r>
                      <a:r>
                        <a:rPr lang="en-US" sz="1600" u="none" strike="noStrike" dirty="0">
                          <a:effectLst/>
                          <a:latin typeface="Consolas" pitchFamily="49" charset="0"/>
                          <a:cs typeface="Consolas" pitchFamily="49" charset="0"/>
                        </a:rPr>
                        <a:t>;</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031667"/>
                  </a:ext>
                </a:extLst>
              </a:tr>
              <a:tr h="304690">
                <a:tc>
                  <a:txBody>
                    <a:bodyPr/>
                    <a:lstStyle/>
                    <a:p>
                      <a:pPr algn="l" fontAlgn="ctr"/>
                      <a:r>
                        <a:rPr lang="en-US" sz="1600" u="none" strike="noStrike" dirty="0">
                          <a:effectLst/>
                          <a:latin typeface="Consolas" pitchFamily="49" charset="0"/>
                          <a:cs typeface="Consolas" pitchFamily="49" charset="0"/>
                        </a:rPr>
                        <a:t> </a:t>
                      </a:r>
                      <a:r>
                        <a:rPr lang="en-US" sz="1600" u="none" strike="noStrike" dirty="0" err="1">
                          <a:effectLst/>
                          <a:latin typeface="Consolas" pitchFamily="49" charset="0"/>
                          <a:cs typeface="Consolas" pitchFamily="49" charset="0"/>
                        </a:rPr>
                        <a:t>M7:if</a:t>
                      </a:r>
                      <a:r>
                        <a:rPr lang="en-US" sz="1600" u="none" strike="noStrike" dirty="0">
                          <a:effectLst/>
                          <a:latin typeface="Consolas" pitchFamily="49" charset="0"/>
                          <a:cs typeface="Consolas" pitchFamily="49" charset="0"/>
                        </a:rPr>
                        <a:t>(!(x*y&lt;0))</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8544974"/>
                  </a:ext>
                </a:extLst>
              </a:tr>
              <a:tr h="304690">
                <a:tc>
                  <a:txBody>
                    <a:bodyPr/>
                    <a:lstStyle/>
                    <a:p>
                      <a:pPr algn="l" fontAlgn="ctr"/>
                      <a:r>
                        <a:rPr lang="en-US" sz="1600" u="none" strike="noStrike" dirty="0">
                          <a:effectLst/>
                          <a:latin typeface="Consolas" pitchFamily="49" charset="0"/>
                          <a:cs typeface="Consolas" pitchFamily="49" charset="0"/>
                        </a:rPr>
                        <a:t> </a:t>
                      </a:r>
                      <a:r>
                        <a:rPr lang="en-US" sz="1600" u="none" strike="noStrike" dirty="0" err="1">
                          <a:effectLst/>
                          <a:latin typeface="Consolas" pitchFamily="49" charset="0"/>
                          <a:cs typeface="Consolas" pitchFamily="49" charset="0"/>
                        </a:rPr>
                        <a:t>M8:if</a:t>
                      </a:r>
                      <a:r>
                        <a:rPr lang="en-US" sz="1600" u="none" strike="noStrike" dirty="0">
                          <a:effectLst/>
                          <a:latin typeface="Consolas" pitchFamily="49" charset="0"/>
                          <a:cs typeface="Consolas" pitchFamily="49" charset="0"/>
                        </a:rPr>
                        <a:t>(x/y&lt;0)</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3285948"/>
                  </a:ext>
                </a:extLst>
              </a:tr>
              <a:tr h="304690">
                <a:tc>
                  <a:txBody>
                    <a:bodyPr/>
                    <a:lstStyle/>
                    <a:p>
                      <a:pPr algn="l" fontAlgn="ctr"/>
                      <a:r>
                        <a:rPr lang="en-US" sz="1600" u="none" strike="noStrike" dirty="0">
                          <a:effectLst/>
                          <a:latin typeface="Consolas" pitchFamily="49" charset="0"/>
                          <a:cs typeface="Consolas" pitchFamily="49" charset="0"/>
                        </a:rPr>
                        <a:t> </a:t>
                      </a:r>
                      <a:r>
                        <a:rPr lang="en-US" sz="1600" u="none" strike="noStrike" dirty="0" err="1">
                          <a:effectLst/>
                          <a:latin typeface="Consolas" pitchFamily="49" charset="0"/>
                          <a:cs typeface="Consolas" pitchFamily="49" charset="0"/>
                        </a:rPr>
                        <a:t>M9:return</a:t>
                      </a:r>
                      <a:r>
                        <a:rPr lang="en-US" sz="1600" u="none" strike="noStrike" baseline="0" dirty="0">
                          <a:effectLst/>
                          <a:latin typeface="Consolas" pitchFamily="49" charset="0"/>
                          <a:cs typeface="Consolas" pitchFamily="49" charset="0"/>
                        </a:rPr>
                        <a:t> 0</a:t>
                      </a:r>
                      <a:r>
                        <a:rPr lang="en-US" sz="1600" u="none" strike="noStrike" dirty="0">
                          <a:effectLst/>
                          <a:latin typeface="Consolas" pitchFamily="49" charset="0"/>
                          <a:cs typeface="Consolas" pitchFamily="49" charset="0"/>
                        </a:rPr>
                        <a:t>;</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9571748"/>
                  </a:ext>
                </a:extLst>
              </a:tr>
              <a:tr h="304690">
                <a:tc>
                  <a:txBody>
                    <a:bodyPr/>
                    <a:lstStyle/>
                    <a:p>
                      <a:pPr algn="l" fontAlgn="ctr"/>
                      <a:r>
                        <a:rPr lang="en-US" sz="1600" u="none" strike="noStrike" dirty="0" err="1">
                          <a:effectLst/>
                          <a:latin typeface="Consolas" pitchFamily="49" charset="0"/>
                          <a:cs typeface="Consolas" pitchFamily="49" charset="0"/>
                        </a:rPr>
                        <a:t>M10</a:t>
                      </a:r>
                      <a:r>
                        <a:rPr lang="en-US" sz="1600" u="none" strike="noStrike" dirty="0">
                          <a:effectLst/>
                          <a:latin typeface="Consolas" pitchFamily="49" charset="0"/>
                          <a:cs typeface="Consolas" pitchFamily="49" charset="0"/>
                        </a:rPr>
                        <a:t>:;</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7815981"/>
                  </a:ext>
                </a:extLst>
              </a:tr>
              <a:tr h="304690">
                <a:tc>
                  <a:txBody>
                    <a:bodyPr/>
                    <a:lstStyle/>
                    <a:p>
                      <a:pPr algn="l" fontAlgn="ctr"/>
                      <a:r>
                        <a:rPr lang="en-US" sz="1600" u="none" strike="noStrike" dirty="0" err="1">
                          <a:effectLst/>
                          <a:latin typeface="Consolas" pitchFamily="49" charset="0"/>
                          <a:cs typeface="Consolas" pitchFamily="49" charset="0"/>
                        </a:rPr>
                        <a:t>M11</a:t>
                      </a:r>
                      <a:r>
                        <a:rPr lang="en-US" sz="1600" u="none" strike="noStrike" dirty="0">
                          <a:effectLst/>
                          <a:latin typeface="Consolas" pitchFamily="49" charset="0"/>
                          <a:cs typeface="Consolas" pitchFamily="49" charset="0"/>
                        </a:rPr>
                        <a:t>: return 0;}</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4250603"/>
                  </a:ext>
                </a:extLst>
              </a:tr>
              <a:tr h="304690">
                <a:tc>
                  <a:txBody>
                    <a:bodyPr/>
                    <a:lstStyle/>
                    <a:p>
                      <a:pPr algn="l" fontAlgn="ctr"/>
                      <a:r>
                        <a:rPr lang="en-US" sz="1600" u="none" strike="noStrike" dirty="0" err="1">
                          <a:effectLst/>
                          <a:latin typeface="Consolas" pitchFamily="49" charset="0"/>
                          <a:cs typeface="Consolas" pitchFamily="49" charset="0"/>
                        </a:rPr>
                        <a:t>M12</a:t>
                      </a:r>
                      <a:r>
                        <a:rPr lang="en-US" sz="1600" u="none" strike="noStrike" dirty="0">
                          <a:effectLst/>
                          <a:latin typeface="Consolas" pitchFamily="49" charset="0"/>
                          <a:cs typeface="Consolas" pitchFamily="49" charset="0"/>
                        </a:rPr>
                        <a:t>: return </a:t>
                      </a:r>
                      <a:r>
                        <a:rPr lang="en-US" sz="1600" u="none" strike="noStrike" dirty="0" err="1">
                          <a:effectLst/>
                          <a:latin typeface="Consolas" pitchFamily="49" charset="0"/>
                          <a:cs typeface="Consolas" pitchFamily="49" charset="0"/>
                        </a:rPr>
                        <a:t>m+1</a:t>
                      </a:r>
                      <a:r>
                        <a:rPr lang="en-US" sz="1600" u="none" strike="noStrike" dirty="0">
                          <a:effectLst/>
                          <a:latin typeface="Consolas" pitchFamily="49" charset="0"/>
                          <a:cs typeface="Consolas" pitchFamily="49" charset="0"/>
                        </a:rPr>
                        <a:t>;}</a:t>
                      </a:r>
                      <a:endParaRPr lang="en-US" sz="1600" b="1" i="0" u="none" strike="noStrike" dirty="0">
                        <a:solidFill>
                          <a:srgbClr val="000000"/>
                        </a:solidFill>
                        <a:effectLst/>
                        <a:latin typeface="Consolas" pitchFamily="49" charset="0"/>
                        <a:cs typeface="Consolas" pitchFamily="49" charset="0"/>
                      </a:endParaRPr>
                    </a:p>
                  </a:txBody>
                  <a:tcPr marL="0" marR="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7798768"/>
                  </a:ext>
                </a:extLst>
              </a:tr>
            </a:tbl>
          </a:graphicData>
        </a:graphic>
      </p:graphicFrame>
      <mc:AlternateContent xmlns:mc="http://schemas.openxmlformats.org/markup-compatibility/2006" xmlns:a14="http://schemas.microsoft.com/office/drawing/2010/main">
        <mc:Choice Requires="a14">
          <p:graphicFrame>
            <p:nvGraphicFramePr>
              <p:cNvPr id="3" name="표 2"/>
              <p:cNvGraphicFramePr>
                <a:graphicFrameLocks noGrp="1"/>
              </p:cNvGraphicFramePr>
              <p:nvPr>
                <p:extLst>
                  <p:ext uri="{D42A27DB-BD31-4B8C-83A1-F6EECF244321}">
                    <p14:modId xmlns:p14="http://schemas.microsoft.com/office/powerpoint/2010/main" val="1697044715"/>
                  </p:ext>
                </p:extLst>
              </p:nvPr>
            </p:nvGraphicFramePr>
            <p:xfrm>
              <a:off x="5471864" y="1346191"/>
              <a:ext cx="2886821" cy="4275855"/>
            </p:xfrm>
            <a:graphic>
              <a:graphicData uri="http://schemas.openxmlformats.org/drawingml/2006/table">
                <a:tbl>
                  <a:tblPr>
                    <a:tableStyleId>{5C22544A-7EE6-4342-B048-85BDC9FD1C3A}</a:tableStyleId>
                  </a:tblPr>
                  <a:tblGrid>
                    <a:gridCol w="412403">
                      <a:extLst>
                        <a:ext uri="{9D8B030D-6E8A-4147-A177-3AD203B41FA5}">
                          <a16:colId xmlns:a16="http://schemas.microsoft.com/office/drawing/2014/main" val="122965863"/>
                        </a:ext>
                      </a:extLst>
                    </a:gridCol>
                    <a:gridCol w="412403">
                      <a:extLst>
                        <a:ext uri="{9D8B030D-6E8A-4147-A177-3AD203B41FA5}">
                          <a16:colId xmlns:a16="http://schemas.microsoft.com/office/drawing/2014/main" val="53579748"/>
                        </a:ext>
                      </a:extLst>
                    </a:gridCol>
                    <a:gridCol w="412403">
                      <a:extLst>
                        <a:ext uri="{9D8B030D-6E8A-4147-A177-3AD203B41FA5}">
                          <a16:colId xmlns:a16="http://schemas.microsoft.com/office/drawing/2014/main" val="2554281853"/>
                        </a:ext>
                      </a:extLst>
                    </a:gridCol>
                    <a:gridCol w="412403">
                      <a:extLst>
                        <a:ext uri="{9D8B030D-6E8A-4147-A177-3AD203B41FA5}">
                          <a16:colId xmlns:a16="http://schemas.microsoft.com/office/drawing/2014/main" val="3777291512"/>
                        </a:ext>
                      </a:extLst>
                    </a:gridCol>
                    <a:gridCol w="412403">
                      <a:extLst>
                        <a:ext uri="{9D8B030D-6E8A-4147-A177-3AD203B41FA5}">
                          <a16:colId xmlns:a16="http://schemas.microsoft.com/office/drawing/2014/main" val="3946349166"/>
                        </a:ext>
                      </a:extLst>
                    </a:gridCol>
                    <a:gridCol w="412403">
                      <a:extLst>
                        <a:ext uri="{9D8B030D-6E8A-4147-A177-3AD203B41FA5}">
                          <a16:colId xmlns:a16="http://schemas.microsoft.com/office/drawing/2014/main" val="2163954780"/>
                        </a:ext>
                      </a:extLst>
                    </a:gridCol>
                    <a:gridCol w="412403">
                      <a:extLst>
                        <a:ext uri="{9D8B030D-6E8A-4147-A177-3AD203B41FA5}">
                          <a16:colId xmlns:a16="http://schemas.microsoft.com/office/drawing/2014/main" val="1698348456"/>
                        </a:ext>
                      </a:extLst>
                    </a:gridCol>
                  </a:tblGrid>
                  <a:tr h="620115">
                    <a:tc>
                      <a:txBody>
                        <a:bodyPr/>
                        <a:lstStyle/>
                        <a:p>
                          <a:pPr algn="ctr" rtl="0" fontAlgn="ctr"/>
                          <a:r>
                            <a:rPr lang="en-US" sz="1200" u="none" strike="noStrike" dirty="0">
                              <a:effectLst/>
                              <a:latin typeface="Calibri" pitchFamily="34" charset="0"/>
                            </a:rPr>
                            <a:t>max</a:t>
                          </a:r>
                          <a:endParaRPr lang="en-US" sz="1200" b="0" i="0" u="none" strike="noStrike" dirty="0">
                            <a:solidFill>
                              <a:srgbClr val="000000"/>
                            </a:solidFill>
                            <a:effectLst/>
                            <a:latin typeface="Calibri" pitchFamily="34" charset="0"/>
                          </a:endParaRPr>
                        </a:p>
                        <a:p>
                          <a:pPr algn="ctr" rtl="0" fontAlgn="ctr"/>
                          <a:r>
                            <a:rPr lang="en-US" altLang="ko-KR" sz="1200" u="none" strike="noStrike" dirty="0">
                              <a:effectLst/>
                              <a:latin typeface="Calibri" pitchFamily="34" charset="0"/>
                            </a:rPr>
                            <a:t>(3,1)</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u="none" strike="noStrike" dirty="0">
                              <a:effectLst/>
                              <a:latin typeface="Calibri" pitchFamily="34" charset="0"/>
                            </a:rPr>
                            <a:t>max</a:t>
                          </a:r>
                          <a:endParaRPr lang="en-US" sz="1200" b="0" i="0" u="none" strike="noStrike" dirty="0">
                            <a:solidFill>
                              <a:srgbClr val="000000"/>
                            </a:solidFill>
                            <a:effectLst/>
                            <a:latin typeface="Calibri" pitchFamily="34" charset="0"/>
                          </a:endParaRPr>
                        </a:p>
                        <a:p>
                          <a:pPr algn="ctr" rtl="0" fontAlgn="ctr"/>
                          <a:r>
                            <a:rPr lang="en-US" altLang="ko-KR" sz="1200" u="none" strike="noStrike" dirty="0">
                              <a:effectLst/>
                              <a:latin typeface="Calibri" pitchFamily="34" charset="0"/>
                            </a:rPr>
                            <a:t>(5,-4)</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u="none" strike="noStrike" dirty="0">
                              <a:effectLst/>
                              <a:latin typeface="Calibri" pitchFamily="34" charset="0"/>
                            </a:rPr>
                            <a:t>max</a:t>
                          </a:r>
                          <a:endParaRPr lang="en-US" sz="1200" b="0" i="0" u="none" strike="noStrike" dirty="0">
                            <a:solidFill>
                              <a:srgbClr val="000000"/>
                            </a:solidFill>
                            <a:effectLst/>
                            <a:latin typeface="Calibri" pitchFamily="34" charset="0"/>
                          </a:endParaRPr>
                        </a:p>
                        <a:p>
                          <a:pPr algn="ctr" rtl="0" fontAlgn="ctr"/>
                          <a:r>
                            <a:rPr lang="en-US" altLang="ko-KR" sz="1200" u="none" strike="noStrike" dirty="0">
                              <a:effectLst/>
                              <a:latin typeface="Calibri" pitchFamily="34" charset="0"/>
                            </a:rPr>
                            <a:t>(0,-4)</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u="none" strike="noStrike" dirty="0">
                              <a:effectLst/>
                              <a:latin typeface="Calibri" pitchFamily="34" charset="0"/>
                            </a:rPr>
                            <a:t>max</a:t>
                          </a:r>
                          <a:endParaRPr lang="en-US" sz="1200" b="0" i="0" u="none" strike="noStrike" dirty="0">
                            <a:solidFill>
                              <a:srgbClr val="000000"/>
                            </a:solidFill>
                            <a:effectLst/>
                            <a:latin typeface="Calibri" pitchFamily="34" charset="0"/>
                          </a:endParaRPr>
                        </a:p>
                        <a:p>
                          <a:pPr algn="ctr" rtl="0" fontAlgn="ctr"/>
                          <a:r>
                            <a:rPr lang="en-US" altLang="ko-KR" sz="1200" u="none" strike="noStrike" dirty="0">
                              <a:effectLst/>
                              <a:latin typeface="Calibri" pitchFamily="34" charset="0"/>
                            </a:rPr>
                            <a:t>(0,7)</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u="none" strike="noStrike" dirty="0">
                              <a:effectLst/>
                              <a:latin typeface="Calibri" pitchFamily="34" charset="0"/>
                            </a:rPr>
                            <a:t>max</a:t>
                          </a:r>
                          <a:endParaRPr lang="en-US" sz="1200" b="0" i="0" u="none" strike="noStrike" dirty="0">
                            <a:solidFill>
                              <a:srgbClr val="000000"/>
                            </a:solidFill>
                            <a:effectLst/>
                            <a:latin typeface="Calibri" pitchFamily="34" charset="0"/>
                          </a:endParaRPr>
                        </a:p>
                        <a:p>
                          <a:pPr algn="ctr" rtl="0" fontAlgn="ctr"/>
                          <a:r>
                            <a:rPr lang="en-US" altLang="ko-KR" sz="1200" u="none" strike="noStrike" dirty="0">
                              <a:effectLst/>
                              <a:latin typeface="Calibri" pitchFamily="34" charset="0"/>
                            </a:rPr>
                            <a:t>(-1,3)</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14:m>
                            <m:oMathPara xmlns:m="http://schemas.openxmlformats.org/officeDocument/2006/math">
                              <m:oMathParaPr>
                                <m:jc m:val="centerGroup"/>
                              </m:oMathParaPr>
                              <m:oMath xmlns:m="http://schemas.openxmlformats.org/officeDocument/2006/math">
                                <m:r>
                                  <a:rPr lang="en-US" altLang="ko-KR" sz="1200" b="0" i="1" smtClean="0">
                                    <a:latin typeface="Cambria Math"/>
                                  </a:rPr>
                                  <m:t>|</m:t>
                                </m:r>
                                <m:sSub>
                                  <m:sSubPr>
                                    <m:ctrlPr>
                                      <a:rPr lang="en-US" altLang="ko-KR" sz="1200" i="1" smtClean="0">
                                        <a:latin typeface="Cambria Math" panose="02040503050406030204" pitchFamily="18" charset="0"/>
                                      </a:rPr>
                                    </m:ctrlPr>
                                  </m:sSubPr>
                                  <m:e>
                                    <m:r>
                                      <a:rPr lang="en-US" altLang="ko-KR" sz="1200" i="1">
                                        <a:latin typeface="Cambria Math"/>
                                      </a:rPr>
                                      <m:t>𝑓</m:t>
                                    </m:r>
                                  </m:e>
                                  <m:sub>
                                    <m:r>
                                      <a:rPr lang="en-US" altLang="ko-KR" sz="1200" i="1">
                                        <a:latin typeface="Cambria Math"/>
                                      </a:rPr>
                                      <m:t>𝑃</m:t>
                                    </m:r>
                                  </m:sub>
                                </m:sSub>
                                <m:r>
                                  <a:rPr lang="en-US" altLang="ko-KR" sz="1200" b="0" i="1" smtClean="0">
                                    <a:latin typeface="Cambria Math"/>
                                  </a:rPr>
                                  <m:t>(</m:t>
                                </m:r>
                                <m:r>
                                  <a:rPr lang="en-US" altLang="ko-KR" sz="1200" b="0" i="1" smtClean="0">
                                    <a:latin typeface="Cambria Math"/>
                                  </a:rPr>
                                  <m:t>𝑠</m:t>
                                </m:r>
                                <m:r>
                                  <a:rPr lang="en-US" altLang="ko-KR" sz="1200" b="0" i="0" smtClean="0">
                                    <a:latin typeface="Cambria Math"/>
                                  </a:rPr>
                                  <m:t>)</m:t>
                                </m:r>
                                <m:r>
                                  <a:rPr lang="en-US" altLang="ko-KR" sz="1200">
                                    <a:latin typeface="Cambria Math"/>
                                  </a:rPr>
                                  <m:t>∩</m:t>
                                </m:r>
                                <m:sSub>
                                  <m:sSubPr>
                                    <m:ctrlPr>
                                      <a:rPr lang="en-US" altLang="ko-KR" sz="1200" i="1">
                                        <a:latin typeface="Cambria Math" panose="02040503050406030204" pitchFamily="18" charset="0"/>
                                      </a:rPr>
                                    </m:ctrlPr>
                                  </m:sSubPr>
                                  <m:e>
                                    <m:r>
                                      <a:rPr lang="en-US" altLang="ko-KR" sz="1200" i="1">
                                        <a:latin typeface="Cambria Math"/>
                                      </a:rPr>
                                      <m:t>𝑝</m:t>
                                    </m:r>
                                  </m:e>
                                  <m:sub>
                                    <m:r>
                                      <a:rPr lang="en-US" altLang="ko-KR" sz="1200" i="1">
                                        <a:latin typeface="Cambria Math"/>
                                      </a:rPr>
                                      <m:t>𝑚</m:t>
                                    </m:r>
                                  </m:sub>
                                </m:sSub>
                                <m:r>
                                  <a:rPr lang="en-US" altLang="ko-KR" sz="1200" b="0" i="1" smtClean="0">
                                    <a:latin typeface="Cambria Math"/>
                                  </a:rPr>
                                  <m:t>|</m:t>
                                </m:r>
                              </m:oMath>
                            </m:oMathPara>
                          </a14:m>
                          <a:endParaRPr lang="en-US" sz="1200" u="none" strike="noStrike" dirty="0">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14:m>
                            <m:oMathPara xmlns:m="http://schemas.openxmlformats.org/officeDocument/2006/math">
                              <m:oMathParaPr>
                                <m:jc m:val="centerGroup"/>
                              </m:oMathParaPr>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a:rPr>
                                      <m:t>|</m:t>
                                    </m:r>
                                    <m:r>
                                      <a:rPr lang="en-US" altLang="ko-KR" sz="1200" i="1">
                                        <a:latin typeface="Cambria Math"/>
                                      </a:rPr>
                                      <m:t>𝑝</m:t>
                                    </m:r>
                                  </m:e>
                                  <m:sub>
                                    <m:r>
                                      <a:rPr lang="en-US" altLang="ko-KR" sz="1200" i="1">
                                        <a:latin typeface="Cambria Math"/>
                                      </a:rPr>
                                      <m:t>𝑃</m:t>
                                    </m:r>
                                  </m:sub>
                                </m:sSub>
                                <m:r>
                                  <a:rPr lang="en-US" altLang="ko-KR" sz="1200" b="0" i="1" smtClean="0">
                                    <a:latin typeface="Cambria Math"/>
                                  </a:rPr>
                                  <m:t>(</m:t>
                                </m:r>
                                <m:r>
                                  <m:rPr>
                                    <m:sty m:val="p"/>
                                  </m:rPr>
                                  <a:rPr lang="en-US" altLang="ko-KR" sz="1200" b="0" i="0" smtClean="0">
                                    <a:latin typeface="Cambria Math"/>
                                  </a:rPr>
                                  <m:t>s</m:t>
                                </m:r>
                                <m:r>
                                  <a:rPr lang="en-US" altLang="ko-KR" sz="1200" b="0" i="0" smtClean="0">
                                    <a:latin typeface="Cambria Math"/>
                                  </a:rPr>
                                  <m:t>)∩</m:t>
                                </m:r>
                                <m:sSub>
                                  <m:sSubPr>
                                    <m:ctrlPr>
                                      <a:rPr lang="en-US" altLang="ko-KR" sz="1200" i="1">
                                        <a:latin typeface="Cambria Math" panose="02040503050406030204" pitchFamily="18" charset="0"/>
                                      </a:rPr>
                                    </m:ctrlPr>
                                  </m:sSubPr>
                                  <m:e>
                                    <m:r>
                                      <a:rPr lang="en-US" altLang="ko-KR" sz="1200" i="1">
                                        <a:latin typeface="Cambria Math"/>
                                      </a:rPr>
                                      <m:t>𝑓</m:t>
                                    </m:r>
                                  </m:e>
                                  <m:sub>
                                    <m:r>
                                      <a:rPr lang="en-US" altLang="ko-KR" sz="1200" i="1">
                                        <a:latin typeface="Cambria Math"/>
                                      </a:rPr>
                                      <m:t>𝑚</m:t>
                                    </m:r>
                                  </m:sub>
                                </m:sSub>
                                <m:r>
                                  <a:rPr lang="en-US" altLang="ko-KR" sz="1200" b="0" i="1" smtClean="0">
                                    <a:latin typeface="Cambria Math"/>
                                  </a:rPr>
                                  <m:t>|</m:t>
                                </m:r>
                              </m:oMath>
                            </m:oMathPara>
                          </a14:m>
                          <a:endParaRPr lang="en-US" altLang="ko-KR" sz="1200" u="none" strike="noStrike" dirty="0">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6527670"/>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1" u="none" strike="noStrike" dirty="0">
                              <a:solidFill>
                                <a:srgbClr val="FF0000"/>
                              </a:solidFill>
                              <a:effectLst/>
                              <a:latin typeface="Calibri" pitchFamily="34" charset="0"/>
                            </a:rPr>
                            <a:t>P-&gt;F</a:t>
                          </a:r>
                          <a:endParaRPr 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1</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6743499"/>
                      </a:ext>
                    </a:extLst>
                  </a:tr>
                  <a:tr h="30464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200" b="1" u="none" strike="noStrike" dirty="0">
                              <a:solidFill>
                                <a:srgbClr val="00B050"/>
                              </a:solidFill>
                              <a:effectLst/>
                              <a:latin typeface="Calibri" pitchFamily="34" charset="0"/>
                            </a:rPr>
                            <a:t>F-&gt;P</a:t>
                          </a:r>
                          <a:endParaRPr lang="en-US" altLang="ko-KR"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00B050"/>
                              </a:solidFill>
                              <a:effectLst/>
                              <a:latin typeface="Calibri" pitchFamily="34" charset="0"/>
                            </a:rPr>
                            <a:t>F-&gt;P</a:t>
                          </a:r>
                          <a:endParaRPr lang="en-US" altLang="ko-KR"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1785727"/>
                      </a:ext>
                    </a:extLst>
                  </a:tr>
                  <a:tr h="304645">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3</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9002732"/>
                      </a:ext>
                    </a:extLst>
                  </a:tr>
                  <a:tr h="304645">
                    <a:tc>
                      <a:txBody>
                        <a:bodyPr/>
                        <a:lstStyle/>
                        <a:p>
                          <a:pPr algn="ctr" rtl="0" fontAlgn="ctr"/>
                          <a:r>
                            <a:rPr lang="en-US" altLang="ko-KR" sz="1200" b="1" u="none" strike="noStrike" dirty="0">
                              <a:solidFill>
                                <a:srgbClr val="00B050"/>
                              </a:solidFill>
                              <a:effectLst/>
                              <a:latin typeface="Calibri" pitchFamily="34" charset="0"/>
                            </a:rPr>
                            <a:t>F-&gt;P</a:t>
                          </a:r>
                          <a:endParaRPr lang="en-US" altLang="ko-KR"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a:effectLst/>
                              <a:latin typeface="Calibri" pitchFamily="34" charset="0"/>
                            </a:rPr>
                            <a:t>1</a:t>
                          </a:r>
                          <a:endParaRPr lang="en-US" altLang="ko-KR" sz="1200" b="0" i="0" u="none" strike="noStrike">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1</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5037386"/>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0052909"/>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a:effectLst/>
                              <a:latin typeface="Calibri" pitchFamily="34" charset="0"/>
                            </a:rPr>
                            <a:t>0</a:t>
                          </a:r>
                          <a:endParaRPr lang="en-US" altLang="ko-KR" sz="1200" b="0" i="0" u="none" strike="noStrike">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5013722"/>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5573263"/>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2280091"/>
                      </a:ext>
                    </a:extLst>
                  </a:tr>
                  <a:tr h="304645">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a:effectLst/>
                              <a:latin typeface="Calibri" pitchFamily="34" charset="0"/>
                            </a:rPr>
                            <a:t>0</a:t>
                          </a:r>
                          <a:endParaRPr lang="en-US" altLang="ko-KR" sz="1200" b="0" i="0" u="none" strike="noStrike">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4552448"/>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741175"/>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b="0" i="0" u="none" strike="noStrike" dirty="0">
                              <a:solidFill>
                                <a:srgbClr val="000000"/>
                              </a:solidFill>
                              <a:effectLst/>
                              <a:latin typeface="Calibri" pitchFamily="34" charset="0"/>
                            </a:rPr>
                            <a:t>1</a:t>
                          </a: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0590949"/>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3</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1930274"/>
                      </a:ext>
                    </a:extLst>
                  </a:tr>
                </a:tbl>
              </a:graphicData>
            </a:graphic>
          </p:graphicFrame>
        </mc:Choice>
        <mc:Fallback xmlns="">
          <p:graphicFrame>
            <p:nvGraphicFramePr>
              <p:cNvPr id="3" name="표 2"/>
              <p:cNvGraphicFramePr>
                <a:graphicFrameLocks noGrp="1"/>
              </p:cNvGraphicFramePr>
              <p:nvPr>
                <p:extLst>
                  <p:ext uri="{D42A27DB-BD31-4B8C-83A1-F6EECF244321}">
                    <p14:modId xmlns:p14="http://schemas.microsoft.com/office/powerpoint/2010/main" val="1697044715"/>
                  </p:ext>
                </p:extLst>
              </p:nvPr>
            </p:nvGraphicFramePr>
            <p:xfrm>
              <a:off x="5471864" y="1346191"/>
              <a:ext cx="2886821" cy="4275855"/>
            </p:xfrm>
            <a:graphic>
              <a:graphicData uri="http://schemas.openxmlformats.org/drawingml/2006/table">
                <a:tbl>
                  <a:tblPr>
                    <a:tableStyleId>{5C22544A-7EE6-4342-B048-85BDC9FD1C3A}</a:tableStyleId>
                  </a:tblPr>
                  <a:tblGrid>
                    <a:gridCol w="412403">
                      <a:extLst>
                        <a:ext uri="{9D8B030D-6E8A-4147-A177-3AD203B41FA5}">
                          <a16:colId xmlns:a16="http://schemas.microsoft.com/office/drawing/2014/main" val="122965863"/>
                        </a:ext>
                      </a:extLst>
                    </a:gridCol>
                    <a:gridCol w="412403">
                      <a:extLst>
                        <a:ext uri="{9D8B030D-6E8A-4147-A177-3AD203B41FA5}">
                          <a16:colId xmlns:a16="http://schemas.microsoft.com/office/drawing/2014/main" val="53579748"/>
                        </a:ext>
                      </a:extLst>
                    </a:gridCol>
                    <a:gridCol w="412403">
                      <a:extLst>
                        <a:ext uri="{9D8B030D-6E8A-4147-A177-3AD203B41FA5}">
                          <a16:colId xmlns:a16="http://schemas.microsoft.com/office/drawing/2014/main" val="2554281853"/>
                        </a:ext>
                      </a:extLst>
                    </a:gridCol>
                    <a:gridCol w="412403">
                      <a:extLst>
                        <a:ext uri="{9D8B030D-6E8A-4147-A177-3AD203B41FA5}">
                          <a16:colId xmlns:a16="http://schemas.microsoft.com/office/drawing/2014/main" val="3777291512"/>
                        </a:ext>
                      </a:extLst>
                    </a:gridCol>
                    <a:gridCol w="412403">
                      <a:extLst>
                        <a:ext uri="{9D8B030D-6E8A-4147-A177-3AD203B41FA5}">
                          <a16:colId xmlns:a16="http://schemas.microsoft.com/office/drawing/2014/main" val="3946349166"/>
                        </a:ext>
                      </a:extLst>
                    </a:gridCol>
                    <a:gridCol w="412403">
                      <a:extLst>
                        <a:ext uri="{9D8B030D-6E8A-4147-A177-3AD203B41FA5}">
                          <a16:colId xmlns:a16="http://schemas.microsoft.com/office/drawing/2014/main" val="2163954780"/>
                        </a:ext>
                      </a:extLst>
                    </a:gridCol>
                    <a:gridCol w="412403">
                      <a:extLst>
                        <a:ext uri="{9D8B030D-6E8A-4147-A177-3AD203B41FA5}">
                          <a16:colId xmlns:a16="http://schemas.microsoft.com/office/drawing/2014/main" val="1698348456"/>
                        </a:ext>
                      </a:extLst>
                    </a:gridCol>
                  </a:tblGrid>
                  <a:tr h="620115">
                    <a:tc>
                      <a:txBody>
                        <a:bodyPr/>
                        <a:lstStyle/>
                        <a:p>
                          <a:pPr algn="ctr" rtl="0" fontAlgn="ctr"/>
                          <a:r>
                            <a:rPr lang="en-US" sz="1200" u="none" strike="noStrike" dirty="0">
                              <a:effectLst/>
                              <a:latin typeface="Calibri" pitchFamily="34" charset="0"/>
                            </a:rPr>
                            <a:t>max</a:t>
                          </a:r>
                          <a:endParaRPr lang="en-US" sz="1200" b="0" i="0" u="none" strike="noStrike" dirty="0">
                            <a:solidFill>
                              <a:srgbClr val="000000"/>
                            </a:solidFill>
                            <a:effectLst/>
                            <a:latin typeface="Calibri" pitchFamily="34" charset="0"/>
                          </a:endParaRPr>
                        </a:p>
                        <a:p>
                          <a:pPr algn="ctr" rtl="0" fontAlgn="ctr"/>
                          <a:r>
                            <a:rPr lang="en-US" altLang="ko-KR" sz="1200" u="none" strike="noStrike" dirty="0">
                              <a:effectLst/>
                              <a:latin typeface="Calibri" pitchFamily="34" charset="0"/>
                            </a:rPr>
                            <a:t>(3,1)</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u="none" strike="noStrike" dirty="0">
                              <a:effectLst/>
                              <a:latin typeface="Calibri" pitchFamily="34" charset="0"/>
                            </a:rPr>
                            <a:t>max</a:t>
                          </a:r>
                          <a:endParaRPr lang="en-US" sz="1200" b="0" i="0" u="none" strike="noStrike" dirty="0">
                            <a:solidFill>
                              <a:srgbClr val="000000"/>
                            </a:solidFill>
                            <a:effectLst/>
                            <a:latin typeface="Calibri" pitchFamily="34" charset="0"/>
                          </a:endParaRPr>
                        </a:p>
                        <a:p>
                          <a:pPr algn="ctr" rtl="0" fontAlgn="ctr"/>
                          <a:r>
                            <a:rPr lang="en-US" altLang="ko-KR" sz="1200" u="none" strike="noStrike" dirty="0">
                              <a:effectLst/>
                              <a:latin typeface="Calibri" pitchFamily="34" charset="0"/>
                            </a:rPr>
                            <a:t>(5,-4)</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u="none" strike="noStrike" dirty="0">
                              <a:effectLst/>
                              <a:latin typeface="Calibri" pitchFamily="34" charset="0"/>
                            </a:rPr>
                            <a:t>max</a:t>
                          </a:r>
                          <a:endParaRPr lang="en-US" sz="1200" b="0" i="0" u="none" strike="noStrike" dirty="0">
                            <a:solidFill>
                              <a:srgbClr val="000000"/>
                            </a:solidFill>
                            <a:effectLst/>
                            <a:latin typeface="Calibri" pitchFamily="34" charset="0"/>
                          </a:endParaRPr>
                        </a:p>
                        <a:p>
                          <a:pPr algn="ctr" rtl="0" fontAlgn="ctr"/>
                          <a:r>
                            <a:rPr lang="en-US" altLang="ko-KR" sz="1200" u="none" strike="noStrike" dirty="0">
                              <a:effectLst/>
                              <a:latin typeface="Calibri" pitchFamily="34" charset="0"/>
                            </a:rPr>
                            <a:t>(0,-4)</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u="none" strike="noStrike" dirty="0">
                              <a:effectLst/>
                              <a:latin typeface="Calibri" pitchFamily="34" charset="0"/>
                            </a:rPr>
                            <a:t>max</a:t>
                          </a:r>
                          <a:endParaRPr lang="en-US" sz="1200" b="0" i="0" u="none" strike="noStrike" dirty="0">
                            <a:solidFill>
                              <a:srgbClr val="000000"/>
                            </a:solidFill>
                            <a:effectLst/>
                            <a:latin typeface="Calibri" pitchFamily="34" charset="0"/>
                          </a:endParaRPr>
                        </a:p>
                        <a:p>
                          <a:pPr algn="ctr" rtl="0" fontAlgn="ctr"/>
                          <a:r>
                            <a:rPr lang="en-US" altLang="ko-KR" sz="1200" u="none" strike="noStrike" dirty="0">
                              <a:effectLst/>
                              <a:latin typeface="Calibri" pitchFamily="34" charset="0"/>
                            </a:rPr>
                            <a:t>(0,7)</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u="none" strike="noStrike" dirty="0">
                              <a:effectLst/>
                              <a:latin typeface="Calibri" pitchFamily="34" charset="0"/>
                            </a:rPr>
                            <a:t>max</a:t>
                          </a:r>
                          <a:endParaRPr lang="en-US" sz="1200" b="0" i="0" u="none" strike="noStrike" dirty="0">
                            <a:solidFill>
                              <a:srgbClr val="000000"/>
                            </a:solidFill>
                            <a:effectLst/>
                            <a:latin typeface="Calibri" pitchFamily="34" charset="0"/>
                          </a:endParaRPr>
                        </a:p>
                        <a:p>
                          <a:pPr algn="ctr" rtl="0" fontAlgn="ctr"/>
                          <a:r>
                            <a:rPr lang="en-US" altLang="ko-KR" sz="1200" u="none" strike="noStrike" dirty="0">
                              <a:effectLst/>
                              <a:latin typeface="Calibri" pitchFamily="34" charset="0"/>
                            </a:rPr>
                            <a:t>(-1,3)</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ko-K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00000" t="-980" r="-102941" b="-594118"/>
                          </a:stretch>
                        </a:blipFill>
                      </a:tcPr>
                    </a:tc>
                    <a:tc>
                      <a:txBody>
                        <a:bodyPr/>
                        <a:lstStyle/>
                        <a:p>
                          <a:endParaRPr lang="ko-K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00000" t="-980" r="-2941" b="-594118"/>
                          </a:stretch>
                        </a:blipFill>
                      </a:tcPr>
                    </a:tc>
                    <a:extLst>
                      <a:ext uri="{0D108BD9-81ED-4DB2-BD59-A6C34878D82A}">
                        <a16:rowId xmlns:a16="http://schemas.microsoft.com/office/drawing/2014/main" val="756527670"/>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1" u="none" strike="noStrike" dirty="0">
                              <a:solidFill>
                                <a:srgbClr val="FF0000"/>
                              </a:solidFill>
                              <a:effectLst/>
                              <a:latin typeface="Calibri" pitchFamily="34" charset="0"/>
                            </a:rPr>
                            <a:t>P-&gt;F</a:t>
                          </a:r>
                          <a:endParaRPr 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1</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6743499"/>
                      </a:ext>
                    </a:extLst>
                  </a:tr>
                  <a:tr h="30464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200" b="1" u="none" strike="noStrike" dirty="0">
                              <a:solidFill>
                                <a:srgbClr val="00B050"/>
                              </a:solidFill>
                              <a:effectLst/>
                              <a:latin typeface="Calibri" pitchFamily="34" charset="0"/>
                            </a:rPr>
                            <a:t>F-&gt;P</a:t>
                          </a:r>
                          <a:endParaRPr lang="en-US" altLang="ko-KR"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00B050"/>
                              </a:solidFill>
                              <a:effectLst/>
                              <a:latin typeface="Calibri" pitchFamily="34" charset="0"/>
                            </a:rPr>
                            <a:t>F-&gt;P</a:t>
                          </a:r>
                          <a:endParaRPr lang="en-US" altLang="ko-KR"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1785727"/>
                      </a:ext>
                    </a:extLst>
                  </a:tr>
                  <a:tr h="304645">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3</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9002732"/>
                      </a:ext>
                    </a:extLst>
                  </a:tr>
                  <a:tr h="304645">
                    <a:tc>
                      <a:txBody>
                        <a:bodyPr/>
                        <a:lstStyle/>
                        <a:p>
                          <a:pPr algn="ctr" rtl="0" fontAlgn="ctr"/>
                          <a:r>
                            <a:rPr lang="en-US" altLang="ko-KR" sz="1200" b="1" u="none" strike="noStrike" dirty="0">
                              <a:solidFill>
                                <a:srgbClr val="00B050"/>
                              </a:solidFill>
                              <a:effectLst/>
                              <a:latin typeface="Calibri" pitchFamily="34" charset="0"/>
                            </a:rPr>
                            <a:t>F-&gt;P</a:t>
                          </a:r>
                          <a:endParaRPr lang="en-US" altLang="ko-KR"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a:effectLst/>
                              <a:latin typeface="Calibri" pitchFamily="34" charset="0"/>
                            </a:rPr>
                            <a:t>1</a:t>
                          </a:r>
                          <a:endParaRPr lang="en-US" altLang="ko-KR" sz="1200" b="0" i="0" u="none" strike="noStrike">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1</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5037386"/>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0052909"/>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a:effectLst/>
                              <a:latin typeface="Calibri" pitchFamily="34" charset="0"/>
                            </a:rPr>
                            <a:t>0</a:t>
                          </a:r>
                          <a:endParaRPr lang="en-US" altLang="ko-KR" sz="1200" b="0" i="0" u="none" strike="noStrike">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5013722"/>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5573263"/>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2280091"/>
                      </a:ext>
                    </a:extLst>
                  </a:tr>
                  <a:tr h="304645">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a:effectLst/>
                              <a:latin typeface="Calibri" pitchFamily="34" charset="0"/>
                            </a:rPr>
                            <a:t>0</a:t>
                          </a:r>
                          <a:endParaRPr lang="en-US" altLang="ko-KR" sz="1200" b="0" i="0" u="none" strike="noStrike">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4552448"/>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2</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741175"/>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00B05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b="0" i="0" u="none" strike="noStrike" dirty="0">
                              <a:solidFill>
                                <a:srgbClr val="000000"/>
                              </a:solidFill>
                              <a:effectLst/>
                              <a:latin typeface="Calibri" pitchFamily="34" charset="0"/>
                            </a:rPr>
                            <a:t>1</a:t>
                          </a: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0590949"/>
                      </a:ext>
                    </a:extLst>
                  </a:tr>
                  <a:tr h="304645">
                    <a:tc>
                      <a:txBody>
                        <a:bodyPr/>
                        <a:lstStyle/>
                        <a:p>
                          <a:pPr algn="ctr" rtl="0" fontAlgn="ctr"/>
                          <a:r>
                            <a:rPr lang="ko-KR" altLang="en-US" sz="1200" u="none" strike="noStrike" dirty="0">
                              <a:effectLst/>
                              <a:latin typeface="Calibri" pitchFamily="34" charset="0"/>
                            </a:rPr>
                            <a:t>　</a:t>
                          </a:r>
                          <a:endParaRPr lang="ko-KR" altLang="en-US"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ko-KR" altLang="en-US" sz="1200" u="none" strike="noStrike">
                              <a:effectLst/>
                              <a:latin typeface="Calibri" pitchFamily="34" charset="0"/>
                            </a:rPr>
                            <a:t>　</a:t>
                          </a:r>
                          <a:endParaRPr lang="ko-KR" altLang="en-US" sz="1200" b="1" i="0" u="none" strike="noStrike">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altLang="ko-KR" sz="1200" b="1" u="none" strike="noStrike" dirty="0">
                              <a:solidFill>
                                <a:srgbClr val="FF0000"/>
                              </a:solidFill>
                              <a:effectLst/>
                              <a:latin typeface="Calibri" pitchFamily="34" charset="0"/>
                            </a:rPr>
                            <a:t>P-&gt;F</a:t>
                          </a:r>
                          <a:endParaRPr lang="en-US" altLang="ko-KR" sz="1200" b="1" i="0" u="none" strike="noStrike" dirty="0">
                            <a:solidFill>
                              <a:srgbClr val="FF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0</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200" u="none" strike="noStrike" dirty="0">
                              <a:effectLst/>
                              <a:latin typeface="Calibri" pitchFamily="34" charset="0"/>
                            </a:rPr>
                            <a:t>3</a:t>
                          </a:r>
                          <a:endParaRPr lang="en-US" altLang="ko-KR" sz="1200" b="0" i="0" u="none" strike="noStrike" dirty="0">
                            <a:solidFill>
                              <a:srgbClr val="000000"/>
                            </a:solidFill>
                            <a:effectLst/>
                            <a:latin typeface="Calibri" pitchFamily="34" charset="0"/>
                          </a:endParaRPr>
                        </a:p>
                      </a:txBody>
                      <a:tcPr marL="18000" marR="18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1930274"/>
                      </a:ext>
                    </a:extLst>
                  </a:tr>
                </a:tbl>
              </a:graphicData>
            </a:graphic>
          </p:graphicFrame>
        </mc:Fallback>
      </mc:AlternateContent>
      <p:graphicFrame>
        <p:nvGraphicFramePr>
          <p:cNvPr id="11" name="표 10"/>
          <p:cNvGraphicFramePr>
            <a:graphicFrameLocks noGrp="1"/>
          </p:cNvGraphicFramePr>
          <p:nvPr>
            <p:extLst>
              <p:ext uri="{D42A27DB-BD31-4B8C-83A1-F6EECF244321}">
                <p14:modId xmlns:p14="http://schemas.microsoft.com/office/powerpoint/2010/main" val="3444728278"/>
              </p:ext>
            </p:extLst>
          </p:nvPr>
        </p:nvGraphicFramePr>
        <p:xfrm>
          <a:off x="8375886" y="1346191"/>
          <a:ext cx="487219" cy="4275855"/>
        </p:xfrm>
        <a:graphic>
          <a:graphicData uri="http://schemas.openxmlformats.org/drawingml/2006/table">
            <a:tbl>
              <a:tblPr>
                <a:tableStyleId>{5C22544A-7EE6-4342-B048-85BDC9FD1C3A}</a:tableStyleId>
              </a:tblPr>
              <a:tblGrid>
                <a:gridCol w="487219">
                  <a:extLst>
                    <a:ext uri="{9D8B030D-6E8A-4147-A177-3AD203B41FA5}">
                      <a16:colId xmlns:a16="http://schemas.microsoft.com/office/drawing/2014/main" val="2298026597"/>
                    </a:ext>
                  </a:extLst>
                </a:gridCol>
              </a:tblGrid>
              <a:tr h="620115">
                <a:tc>
                  <a:txBody>
                    <a:bodyPr/>
                    <a:lstStyle/>
                    <a:p>
                      <a:pPr algn="ctr" fontAlgn="ctr"/>
                      <a:r>
                        <a:rPr lang="en-US" altLang="ko-KR" sz="1200" u="none" strike="noStrike" dirty="0">
                          <a:effectLst/>
                          <a:latin typeface="Calibri" pitchFamily="34" charset="0"/>
                        </a:rPr>
                        <a:t>MUSE</a:t>
                      </a:r>
                    </a:p>
                    <a:p>
                      <a:pPr algn="ctr" fontAlgn="ctr"/>
                      <a:r>
                        <a:rPr lang="en-US" altLang="ko-KR" sz="1200" u="none" strike="noStrike" dirty="0">
                          <a:effectLst/>
                          <a:latin typeface="Calibri" pitchFamily="34" charset="0"/>
                        </a:rPr>
                        <a:t>rank</a:t>
                      </a: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2840391"/>
                  </a:ext>
                </a:extLst>
              </a:tr>
              <a:tr h="609290">
                <a:tc>
                  <a:txBody>
                    <a:bodyPr/>
                    <a:lstStyle/>
                    <a:p>
                      <a:pPr algn="ctr" fontAlgn="ctr"/>
                      <a:r>
                        <a:rPr lang="en-US" altLang="ko-KR" sz="1600" b="0" i="0" u="none" strike="noStrike" dirty="0">
                          <a:solidFill>
                            <a:srgbClr val="000000"/>
                          </a:solidFill>
                          <a:effectLst/>
                          <a:latin typeface="Calibri" pitchFamily="34" charset="0"/>
                        </a:rPr>
                        <a:t>1</a:t>
                      </a: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8105899"/>
                  </a:ext>
                </a:extLst>
              </a:tr>
              <a:tr h="609290">
                <a:tc>
                  <a:txBody>
                    <a:bodyPr/>
                    <a:lstStyle/>
                    <a:p>
                      <a:pPr algn="ctr" fontAlgn="ctr"/>
                      <a:r>
                        <a:rPr lang="en-US" altLang="ko-KR" sz="1600" b="0" i="0" u="none" strike="noStrike" dirty="0">
                          <a:solidFill>
                            <a:srgbClr val="000000"/>
                          </a:solidFill>
                          <a:effectLst/>
                          <a:latin typeface="Calibri" pitchFamily="34" charset="0"/>
                        </a:rPr>
                        <a:t>4</a:t>
                      </a: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756944"/>
                  </a:ext>
                </a:extLst>
              </a:tr>
              <a:tr h="609290">
                <a:tc>
                  <a:txBody>
                    <a:bodyPr/>
                    <a:lstStyle/>
                    <a:p>
                      <a:pPr algn="ctr" fontAlgn="ctr"/>
                      <a:r>
                        <a:rPr lang="en-US" altLang="ko-KR" sz="1600" b="0" i="0" u="none" strike="noStrike" dirty="0">
                          <a:solidFill>
                            <a:srgbClr val="000000"/>
                          </a:solidFill>
                          <a:effectLst/>
                          <a:latin typeface="Calibri" pitchFamily="34" charset="0"/>
                        </a:rPr>
                        <a:t>3</a:t>
                      </a: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8169329"/>
                  </a:ext>
                </a:extLst>
              </a:tr>
              <a:tr h="609290">
                <a:tc>
                  <a:txBody>
                    <a:bodyPr/>
                    <a:lstStyle/>
                    <a:p>
                      <a:pPr algn="ctr" fontAlgn="ctr"/>
                      <a:r>
                        <a:rPr lang="en-US" altLang="ko-KR" sz="1600" b="0" i="0" u="none" strike="noStrike" dirty="0">
                          <a:solidFill>
                            <a:srgbClr val="000000"/>
                          </a:solidFill>
                          <a:effectLst/>
                          <a:latin typeface="Calibri" pitchFamily="34" charset="0"/>
                        </a:rPr>
                        <a:t>2</a:t>
                      </a: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5762793"/>
                  </a:ext>
                </a:extLst>
              </a:tr>
              <a:tr h="609290">
                <a:tc>
                  <a:txBody>
                    <a:bodyPr/>
                    <a:lstStyle/>
                    <a:p>
                      <a:pPr algn="ctr" fontAlgn="ctr"/>
                      <a:r>
                        <a:rPr lang="en-US" altLang="ko-KR" sz="1600" b="0" i="0" u="none" strike="noStrike" dirty="0">
                          <a:solidFill>
                            <a:srgbClr val="000000"/>
                          </a:solidFill>
                          <a:effectLst/>
                          <a:latin typeface="Calibri" pitchFamily="34" charset="0"/>
                        </a:rPr>
                        <a:t>6</a:t>
                      </a: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26486"/>
                  </a:ext>
                </a:extLst>
              </a:tr>
              <a:tr h="609290">
                <a:tc>
                  <a:txBody>
                    <a:bodyPr/>
                    <a:lstStyle/>
                    <a:p>
                      <a:pPr algn="ctr" fontAlgn="ctr"/>
                      <a:r>
                        <a:rPr lang="en-US" altLang="ko-KR" sz="1600" b="0" i="0" u="none" strike="noStrike" dirty="0">
                          <a:solidFill>
                            <a:srgbClr val="000000"/>
                          </a:solidFill>
                          <a:effectLst/>
                          <a:latin typeface="Calibri" pitchFamily="34" charset="0"/>
                        </a:rPr>
                        <a:t>6</a:t>
                      </a:r>
                    </a:p>
                  </a:txBody>
                  <a:tcPr marL="36000" marR="36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019726"/>
                  </a:ext>
                </a:extLst>
              </a:tr>
            </a:tbl>
          </a:graphicData>
        </a:graphic>
      </p:graphicFrame>
      <p:sp>
        <p:nvSpPr>
          <p:cNvPr id="12" name="직사각형 11"/>
          <p:cNvSpPr/>
          <p:nvPr/>
        </p:nvSpPr>
        <p:spPr>
          <a:xfrm>
            <a:off x="484776" y="1965920"/>
            <a:ext cx="8378329" cy="649872"/>
          </a:xfrm>
          <a:prstGeom prst="rect">
            <a:avLst/>
          </a:prstGeom>
          <a:noFill/>
          <a:ln w="76200">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4828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6" descr="Image result for cloud computing 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06881" y="1445364"/>
            <a:ext cx="5654834" cy="4243968"/>
          </a:xfrm>
          <a:prstGeom prst="rect">
            <a:avLst/>
          </a:prstGeom>
          <a:noFill/>
          <a:extLst>
            <a:ext uri="{909E8E84-426E-40DD-AFC4-6F175D3DCCD1}">
              <a14:hiddenFill xmlns:a14="http://schemas.microsoft.com/office/drawing/2010/main">
                <a:solidFill>
                  <a:srgbClr val="FFFFFF"/>
                </a:solidFill>
              </a14:hiddenFill>
            </a:ext>
          </a:extLst>
        </p:spPr>
      </p:pic>
      <p:sp>
        <p:nvSpPr>
          <p:cNvPr id="33" name="모서리가 둥근 직사각형 32"/>
          <p:cNvSpPr/>
          <p:nvPr/>
        </p:nvSpPr>
        <p:spPr>
          <a:xfrm>
            <a:off x="4046551" y="4327909"/>
            <a:ext cx="2845571" cy="850505"/>
          </a:xfrm>
          <a:prstGeom prst="roundRect">
            <a:avLst>
              <a:gd name="adj" fmla="val 5932"/>
            </a:avLst>
          </a:prstGeom>
          <a:solidFill>
            <a:schemeClr val="bg1"/>
          </a:solidFill>
          <a:ln w="28575">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2400" b="1" dirty="0">
                <a:solidFill>
                  <a:schemeClr val="tx1"/>
                </a:solidFill>
              </a:rPr>
              <a:t>Mutant tester</a:t>
            </a:r>
            <a:endParaRPr lang="ko-KR" altLang="en-US" sz="2400" b="1" dirty="0">
              <a:solidFill>
                <a:schemeClr val="tx1"/>
              </a:solidFill>
            </a:endParaRPr>
          </a:p>
        </p:txBody>
      </p:sp>
      <p:sp>
        <p:nvSpPr>
          <p:cNvPr id="2" name="제목 1"/>
          <p:cNvSpPr>
            <a:spLocks noGrp="1"/>
          </p:cNvSpPr>
          <p:nvPr>
            <p:ph type="title"/>
          </p:nvPr>
        </p:nvSpPr>
        <p:spPr>
          <a:xfrm>
            <a:off x="528086" y="425453"/>
            <a:ext cx="8193803" cy="1002096"/>
          </a:xfrm>
        </p:spPr>
        <p:txBody>
          <a:bodyPr/>
          <a:lstStyle/>
          <a:p>
            <a:r>
              <a:rPr lang="en-US" altLang="ko-KR" dirty="0"/>
              <a:t>MUSE Framework</a:t>
            </a:r>
            <a:endParaRPr lang="ko-KR" altLang="en-US" dirty="0"/>
          </a:p>
        </p:txBody>
      </p:sp>
      <p:sp>
        <p:nvSpPr>
          <p:cNvPr id="4" name="날짜 개체 틀 3"/>
          <p:cNvSpPr>
            <a:spLocks noGrp="1"/>
          </p:cNvSpPr>
          <p:nvPr>
            <p:ph type="dt" sz="half" idx="10"/>
          </p:nvPr>
        </p:nvSpPr>
        <p:spPr/>
        <p:txBody>
          <a:bodyPr/>
          <a:lstStyle/>
          <a:p>
            <a:fld id="{E5447E92-27FC-4057-BBDA-1AD0D5223013}"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16</a:t>
            </a:fld>
            <a:endParaRPr lang="ko-KR" altLang="en-US"/>
          </a:p>
        </p:txBody>
      </p:sp>
      <p:sp>
        <p:nvSpPr>
          <p:cNvPr id="9" name="모서리가 둥근 직사각형 8"/>
          <p:cNvSpPr/>
          <p:nvPr/>
        </p:nvSpPr>
        <p:spPr>
          <a:xfrm>
            <a:off x="2424923" y="2459814"/>
            <a:ext cx="1480025" cy="1086846"/>
          </a:xfrm>
          <a:prstGeom prst="roundRect">
            <a:avLst/>
          </a:prstGeom>
          <a:solidFill>
            <a:schemeClr val="bg1"/>
          </a:solidFill>
          <a:ln w="28575">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2400" b="1" dirty="0">
                <a:solidFill>
                  <a:schemeClr val="tx1"/>
                </a:solidFill>
              </a:rPr>
              <a:t>Mutant generator</a:t>
            </a:r>
            <a:endParaRPr lang="ko-KR" altLang="en-US" sz="2400" b="1" dirty="0">
              <a:solidFill>
                <a:schemeClr val="tx1"/>
              </a:solidFill>
            </a:endParaRPr>
          </a:p>
        </p:txBody>
      </p:sp>
      <p:sp>
        <p:nvSpPr>
          <p:cNvPr id="17" name="순서도: 자기 디스크 16"/>
          <p:cNvSpPr/>
          <p:nvPr/>
        </p:nvSpPr>
        <p:spPr>
          <a:xfrm>
            <a:off x="940880" y="4066134"/>
            <a:ext cx="1479360" cy="1334438"/>
          </a:xfrm>
          <a:prstGeom prst="flowChartMagneticDisk">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sz="2400" dirty="0">
                <a:solidFill>
                  <a:schemeClr val="tx1"/>
                </a:solidFill>
              </a:rPr>
              <a:t>Test </a:t>
            </a:r>
          </a:p>
          <a:p>
            <a:pPr algn="ctr">
              <a:lnSpc>
                <a:spcPct val="80000"/>
              </a:lnSpc>
            </a:pPr>
            <a:r>
              <a:rPr lang="en-US" altLang="ko-KR" sz="2400" dirty="0">
                <a:solidFill>
                  <a:schemeClr val="tx1"/>
                </a:solidFill>
              </a:rPr>
              <a:t>cases</a:t>
            </a:r>
            <a:endParaRPr lang="ko-KR" altLang="en-US" sz="2400" dirty="0">
              <a:solidFill>
                <a:schemeClr val="tx1"/>
              </a:solidFill>
            </a:endParaRPr>
          </a:p>
        </p:txBody>
      </p:sp>
      <p:sp>
        <p:nvSpPr>
          <p:cNvPr id="18" name="모서리가 둥근 직사각형 17"/>
          <p:cNvSpPr/>
          <p:nvPr/>
        </p:nvSpPr>
        <p:spPr>
          <a:xfrm>
            <a:off x="7237405" y="3479437"/>
            <a:ext cx="1575557" cy="1029112"/>
          </a:xfrm>
          <a:prstGeom prst="roundRect">
            <a:avLst/>
          </a:prstGeom>
          <a:solidFill>
            <a:schemeClr val="bg1"/>
          </a:solidFill>
          <a:ln w="28575">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err="1">
                <a:solidFill>
                  <a:schemeClr val="tx1"/>
                </a:solidFill>
              </a:rPr>
              <a:t>Susp</a:t>
            </a:r>
            <a:r>
              <a:rPr lang="en-US" altLang="ko-KR" sz="2400" b="1" dirty="0">
                <a:solidFill>
                  <a:schemeClr val="tx1"/>
                </a:solidFill>
              </a:rPr>
              <a:t>. scoring</a:t>
            </a:r>
          </a:p>
        </p:txBody>
      </p:sp>
      <p:sp>
        <p:nvSpPr>
          <p:cNvPr id="19" name="직사각형 18"/>
          <p:cNvSpPr/>
          <p:nvPr/>
        </p:nvSpPr>
        <p:spPr>
          <a:xfrm>
            <a:off x="4189865" y="2730916"/>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tx1"/>
                </a:solidFill>
              </a:rPr>
              <a:t>m</a:t>
            </a:r>
            <a:r>
              <a:rPr lang="en-US" altLang="ko-KR" baseline="-25000" dirty="0" err="1">
                <a:solidFill>
                  <a:schemeClr val="tx1"/>
                </a:solidFill>
              </a:rPr>
              <a:t>5</a:t>
            </a:r>
            <a:endParaRPr lang="ko-KR" altLang="en-US" baseline="-25000" dirty="0">
              <a:solidFill>
                <a:schemeClr val="tx1"/>
              </a:solidFill>
            </a:endParaRPr>
          </a:p>
        </p:txBody>
      </p:sp>
      <p:sp>
        <p:nvSpPr>
          <p:cNvPr id="21" name="직사각형 20"/>
          <p:cNvSpPr/>
          <p:nvPr/>
        </p:nvSpPr>
        <p:spPr>
          <a:xfrm>
            <a:off x="6119526" y="2742035"/>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tx1"/>
                </a:solidFill>
              </a:rPr>
              <a:t>m</a:t>
            </a:r>
            <a:r>
              <a:rPr lang="en-US" altLang="ko-KR" baseline="-25000" dirty="0" err="1">
                <a:solidFill>
                  <a:schemeClr val="tx1"/>
                </a:solidFill>
              </a:rPr>
              <a:t>8</a:t>
            </a:r>
            <a:endParaRPr lang="ko-KR" altLang="en-US" baseline="-25000" dirty="0">
              <a:solidFill>
                <a:schemeClr val="tx1"/>
              </a:solidFill>
            </a:endParaRPr>
          </a:p>
        </p:txBody>
      </p:sp>
      <p:sp>
        <p:nvSpPr>
          <p:cNvPr id="22" name="직사각형 21"/>
          <p:cNvSpPr/>
          <p:nvPr/>
        </p:nvSpPr>
        <p:spPr>
          <a:xfrm>
            <a:off x="5464434" y="2730916"/>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tx1"/>
                </a:solidFill>
              </a:rPr>
              <a:t>m</a:t>
            </a:r>
            <a:r>
              <a:rPr lang="en-US" altLang="ko-KR" baseline="-25000" dirty="0" err="1">
                <a:solidFill>
                  <a:schemeClr val="tx1"/>
                </a:solidFill>
              </a:rPr>
              <a:t>7</a:t>
            </a:r>
            <a:endParaRPr lang="ko-KR" altLang="en-US" baseline="-25000" dirty="0">
              <a:solidFill>
                <a:schemeClr val="tx1"/>
              </a:solidFill>
            </a:endParaRPr>
          </a:p>
        </p:txBody>
      </p:sp>
      <p:sp>
        <p:nvSpPr>
          <p:cNvPr id="23" name="직사각형 22"/>
          <p:cNvSpPr/>
          <p:nvPr/>
        </p:nvSpPr>
        <p:spPr>
          <a:xfrm>
            <a:off x="4813910" y="2730916"/>
            <a:ext cx="559558" cy="47188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tx1"/>
                </a:solidFill>
              </a:rPr>
              <a:t>m</a:t>
            </a:r>
            <a:r>
              <a:rPr lang="en-US" altLang="ko-KR" baseline="-25000" dirty="0" err="1">
                <a:solidFill>
                  <a:schemeClr val="tx1"/>
                </a:solidFill>
              </a:rPr>
              <a:t>6</a:t>
            </a:r>
            <a:endParaRPr lang="ko-KR" altLang="en-US" baseline="-25000" dirty="0">
              <a:solidFill>
                <a:schemeClr val="tx1"/>
              </a:solidFill>
            </a:endParaRPr>
          </a:p>
        </p:txBody>
      </p:sp>
      <p:sp>
        <p:nvSpPr>
          <p:cNvPr id="25" name="직사각형 24"/>
          <p:cNvSpPr/>
          <p:nvPr/>
        </p:nvSpPr>
        <p:spPr>
          <a:xfrm>
            <a:off x="4192137" y="3374636"/>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tx1"/>
                </a:solidFill>
              </a:rPr>
              <a:t>m</a:t>
            </a:r>
            <a:r>
              <a:rPr lang="en-US" altLang="ko-KR" baseline="-25000" dirty="0" err="1">
                <a:solidFill>
                  <a:schemeClr val="tx1"/>
                </a:solidFill>
              </a:rPr>
              <a:t>9</a:t>
            </a:r>
            <a:endParaRPr lang="ko-KR" altLang="en-US" baseline="-25000" dirty="0">
              <a:solidFill>
                <a:schemeClr val="tx1"/>
              </a:solidFill>
            </a:endParaRPr>
          </a:p>
        </p:txBody>
      </p:sp>
      <p:sp>
        <p:nvSpPr>
          <p:cNvPr id="26" name="직사각형 25"/>
          <p:cNvSpPr/>
          <p:nvPr/>
        </p:nvSpPr>
        <p:spPr>
          <a:xfrm>
            <a:off x="6121798" y="3385755"/>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tx1"/>
                </a:solidFill>
              </a:rPr>
              <a:t>m</a:t>
            </a:r>
            <a:r>
              <a:rPr lang="en-US" altLang="ko-KR" baseline="-25000" dirty="0" err="1">
                <a:solidFill>
                  <a:schemeClr val="tx1"/>
                </a:solidFill>
              </a:rPr>
              <a:t>12</a:t>
            </a:r>
            <a:endParaRPr lang="ko-KR" altLang="en-US" baseline="-25000" dirty="0">
              <a:solidFill>
                <a:schemeClr val="tx1"/>
              </a:solidFill>
            </a:endParaRPr>
          </a:p>
        </p:txBody>
      </p:sp>
      <p:sp>
        <p:nvSpPr>
          <p:cNvPr id="27" name="직사각형 26"/>
          <p:cNvSpPr/>
          <p:nvPr/>
        </p:nvSpPr>
        <p:spPr>
          <a:xfrm>
            <a:off x="5466706" y="3374636"/>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tx1"/>
                </a:solidFill>
              </a:rPr>
              <a:t>m</a:t>
            </a:r>
            <a:r>
              <a:rPr lang="en-US" altLang="ko-KR" baseline="-25000" dirty="0" err="1">
                <a:solidFill>
                  <a:schemeClr val="tx1"/>
                </a:solidFill>
              </a:rPr>
              <a:t>11</a:t>
            </a:r>
            <a:endParaRPr lang="ko-KR" altLang="en-US" baseline="-25000" dirty="0">
              <a:solidFill>
                <a:schemeClr val="tx1"/>
              </a:solidFill>
            </a:endParaRPr>
          </a:p>
        </p:txBody>
      </p:sp>
      <p:sp>
        <p:nvSpPr>
          <p:cNvPr id="28" name="직사각형 27"/>
          <p:cNvSpPr/>
          <p:nvPr/>
        </p:nvSpPr>
        <p:spPr>
          <a:xfrm>
            <a:off x="4816182" y="3374636"/>
            <a:ext cx="559558" cy="47188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tx1"/>
                </a:solidFill>
              </a:rPr>
              <a:t>m</a:t>
            </a:r>
            <a:r>
              <a:rPr lang="en-US" altLang="ko-KR" baseline="-25000" dirty="0" err="1">
                <a:solidFill>
                  <a:schemeClr val="tx1"/>
                </a:solidFill>
              </a:rPr>
              <a:t>10</a:t>
            </a:r>
            <a:endParaRPr lang="ko-KR" altLang="en-US" baseline="-25000" dirty="0">
              <a:solidFill>
                <a:schemeClr val="tx1"/>
              </a:solidFill>
            </a:endParaRPr>
          </a:p>
        </p:txBody>
      </p:sp>
      <p:sp>
        <p:nvSpPr>
          <p:cNvPr id="29" name="TextBox 28"/>
          <p:cNvSpPr txBox="1"/>
          <p:nvPr/>
        </p:nvSpPr>
        <p:spPr>
          <a:xfrm rot="5400000">
            <a:off x="4295306" y="3933891"/>
            <a:ext cx="440469" cy="369332"/>
          </a:xfrm>
          <a:prstGeom prst="rect">
            <a:avLst/>
          </a:prstGeom>
          <a:noFill/>
        </p:spPr>
        <p:txBody>
          <a:bodyPr wrap="square" rtlCol="0">
            <a:spAutoFit/>
          </a:bodyPr>
          <a:lstStyle/>
          <a:p>
            <a:r>
              <a:rPr lang="en-US" altLang="ko-KR" dirty="0"/>
              <a:t>...</a:t>
            </a:r>
            <a:endParaRPr lang="ko-KR" altLang="en-US" dirty="0"/>
          </a:p>
        </p:txBody>
      </p:sp>
      <p:sp>
        <p:nvSpPr>
          <p:cNvPr id="30" name="TextBox 29"/>
          <p:cNvSpPr txBox="1"/>
          <p:nvPr/>
        </p:nvSpPr>
        <p:spPr>
          <a:xfrm rot="5400000">
            <a:off x="4963605" y="3898359"/>
            <a:ext cx="364024" cy="335756"/>
          </a:xfrm>
          <a:prstGeom prst="rect">
            <a:avLst/>
          </a:prstGeom>
          <a:noFill/>
        </p:spPr>
        <p:txBody>
          <a:bodyPr wrap="square" rtlCol="0">
            <a:spAutoFit/>
          </a:bodyPr>
          <a:lstStyle/>
          <a:p>
            <a:r>
              <a:rPr lang="en-US" altLang="ko-KR" dirty="0"/>
              <a:t>...</a:t>
            </a:r>
            <a:endParaRPr lang="ko-KR" altLang="en-US" dirty="0"/>
          </a:p>
        </p:txBody>
      </p:sp>
      <p:sp>
        <p:nvSpPr>
          <p:cNvPr id="31" name="TextBox 30"/>
          <p:cNvSpPr txBox="1"/>
          <p:nvPr/>
        </p:nvSpPr>
        <p:spPr>
          <a:xfrm rot="5400000">
            <a:off x="5632335" y="3912456"/>
            <a:ext cx="364024" cy="335756"/>
          </a:xfrm>
          <a:prstGeom prst="rect">
            <a:avLst/>
          </a:prstGeom>
          <a:noFill/>
        </p:spPr>
        <p:txBody>
          <a:bodyPr wrap="square" rtlCol="0">
            <a:spAutoFit/>
          </a:bodyPr>
          <a:lstStyle/>
          <a:p>
            <a:r>
              <a:rPr lang="en-US" altLang="ko-KR" dirty="0"/>
              <a:t>...</a:t>
            </a:r>
            <a:endParaRPr lang="ko-KR" altLang="en-US" dirty="0"/>
          </a:p>
        </p:txBody>
      </p:sp>
      <p:sp>
        <p:nvSpPr>
          <p:cNvPr id="32" name="TextBox 31"/>
          <p:cNvSpPr txBox="1"/>
          <p:nvPr/>
        </p:nvSpPr>
        <p:spPr>
          <a:xfrm rot="5400000">
            <a:off x="6316265" y="3898359"/>
            <a:ext cx="364024" cy="335756"/>
          </a:xfrm>
          <a:prstGeom prst="rect">
            <a:avLst/>
          </a:prstGeom>
          <a:noFill/>
        </p:spPr>
        <p:txBody>
          <a:bodyPr wrap="square" rtlCol="0">
            <a:spAutoFit/>
          </a:bodyPr>
          <a:lstStyle/>
          <a:p>
            <a:r>
              <a:rPr lang="en-US" altLang="ko-KR" dirty="0"/>
              <a:t>...</a:t>
            </a:r>
            <a:endParaRPr lang="ko-KR" altLang="en-US" dirty="0"/>
          </a:p>
        </p:txBody>
      </p:sp>
      <p:cxnSp>
        <p:nvCxnSpPr>
          <p:cNvPr id="35" name="직선 화살표 연결선 34"/>
          <p:cNvCxnSpPr>
            <a:endCxn id="9" idx="1"/>
          </p:cNvCxnSpPr>
          <p:nvPr/>
        </p:nvCxnSpPr>
        <p:spPr>
          <a:xfrm>
            <a:off x="2125688" y="3002208"/>
            <a:ext cx="299235" cy="102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3904948" y="2994724"/>
            <a:ext cx="269145"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a:stCxn id="17" idx="4"/>
            <a:endCxn id="33" idx="1"/>
          </p:cNvCxnSpPr>
          <p:nvPr/>
        </p:nvCxnSpPr>
        <p:spPr>
          <a:xfrm>
            <a:off x="2420240" y="4733353"/>
            <a:ext cx="1626311" cy="1980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a:off x="6786739" y="3202800"/>
            <a:ext cx="460377" cy="58439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a:endCxn id="33" idx="0"/>
          </p:cNvCxnSpPr>
          <p:nvPr/>
        </p:nvCxnSpPr>
        <p:spPr>
          <a:xfrm>
            <a:off x="5464434" y="4185008"/>
            <a:ext cx="4903" cy="14290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p:nvPr/>
        </p:nvCxnSpPr>
        <p:spPr>
          <a:xfrm flipV="1">
            <a:off x="6890387" y="4161996"/>
            <a:ext cx="356729" cy="64161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사각형 설명선 57"/>
          <p:cNvSpPr/>
          <p:nvPr/>
        </p:nvSpPr>
        <p:spPr>
          <a:xfrm>
            <a:off x="273299" y="1126630"/>
            <a:ext cx="3781624" cy="1165315"/>
          </a:xfrm>
          <a:prstGeom prst="wedgeRoundRectCallout">
            <a:avLst>
              <a:gd name="adj1" fmla="val -4173"/>
              <a:gd name="adj2" fmla="val 44471"/>
              <a:gd name="adj3" fmla="val 16667"/>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sz="2400" b="1" dirty="0">
                <a:solidFill>
                  <a:schemeClr val="tx1"/>
                </a:solidFill>
              </a:rPr>
              <a:t>75 mutation operators</a:t>
            </a:r>
          </a:p>
          <a:p>
            <a:pPr marL="285750" indent="-285750">
              <a:buFont typeface="Arial" panose="020B0604020202020204" pitchFamily="34" charset="0"/>
              <a:buChar char="•"/>
            </a:pPr>
            <a:r>
              <a:rPr lang="en-US" altLang="ko-KR" sz="2400" b="1" dirty="0">
                <a:solidFill>
                  <a:schemeClr val="tx1"/>
                </a:solidFill>
              </a:rPr>
              <a:t>E.g., </a:t>
            </a:r>
            <a:r>
              <a:rPr lang="en-US" altLang="ko-KR" sz="2400" b="1" dirty="0" err="1">
                <a:solidFill>
                  <a:schemeClr val="tx1"/>
                </a:solidFill>
              </a:rPr>
              <a:t>a+b</a:t>
            </a:r>
            <a:r>
              <a:rPr lang="en-US" altLang="ko-KR" sz="2400" b="1" dirty="0">
                <a:solidFill>
                  <a:schemeClr val="tx1"/>
                </a:solidFill>
              </a:rPr>
              <a:t> </a:t>
            </a:r>
            <a:r>
              <a:rPr lang="ko-KR" altLang="en-US" sz="2400" b="1" dirty="0">
                <a:solidFill>
                  <a:schemeClr val="tx1"/>
                </a:solidFill>
              </a:rPr>
              <a:t>⇒</a:t>
            </a:r>
            <a:r>
              <a:rPr lang="en-US" altLang="ko-KR" sz="2400" b="1" dirty="0">
                <a:solidFill>
                  <a:schemeClr val="tx1"/>
                </a:solidFill>
                <a:sym typeface="Wingdings" panose="05000000000000000000" pitchFamily="2" charset="2"/>
              </a:rPr>
              <a:t> a-b, a*b, a/b</a:t>
            </a:r>
            <a:br>
              <a:rPr lang="en-US" altLang="ko-KR" sz="2400" b="1" dirty="0">
                <a:solidFill>
                  <a:schemeClr val="tx1"/>
                </a:solidFill>
                <a:sym typeface="Wingdings" panose="05000000000000000000" pitchFamily="2" charset="2"/>
              </a:rPr>
            </a:br>
            <a:r>
              <a:rPr lang="en-US" altLang="ko-KR" sz="2400" b="1" dirty="0">
                <a:solidFill>
                  <a:schemeClr val="tx1"/>
                </a:solidFill>
                <a:sym typeface="Wingdings" panose="05000000000000000000" pitchFamily="2" charset="2"/>
              </a:rPr>
              <a:t>                      </a:t>
            </a:r>
            <a:r>
              <a:rPr lang="en-US" altLang="ko-KR" sz="2400" b="1" dirty="0" err="1">
                <a:solidFill>
                  <a:schemeClr val="tx1"/>
                </a:solidFill>
                <a:sym typeface="Wingdings" panose="05000000000000000000" pitchFamily="2" charset="2"/>
              </a:rPr>
              <a:t>a+c</a:t>
            </a:r>
            <a:r>
              <a:rPr lang="en-US" altLang="ko-KR" sz="2400" b="1" dirty="0">
                <a:solidFill>
                  <a:schemeClr val="tx1"/>
                </a:solidFill>
                <a:sym typeface="Wingdings" panose="05000000000000000000" pitchFamily="2" charset="2"/>
              </a:rPr>
              <a:t> , no-op</a:t>
            </a:r>
            <a:endParaRPr lang="en-US" altLang="ko-KR" sz="2400" b="1" dirty="0">
              <a:solidFill>
                <a:schemeClr val="tx1"/>
              </a:solidFill>
            </a:endParaRPr>
          </a:p>
        </p:txBody>
      </p:sp>
      <p:sp>
        <p:nvSpPr>
          <p:cNvPr id="12" name="직사각형 11"/>
          <p:cNvSpPr/>
          <p:nvPr/>
        </p:nvSpPr>
        <p:spPr>
          <a:xfrm>
            <a:off x="643652" y="2506739"/>
            <a:ext cx="1502757" cy="8990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14" name="TextBox 13"/>
          <p:cNvSpPr txBox="1"/>
          <p:nvPr/>
        </p:nvSpPr>
        <p:spPr>
          <a:xfrm>
            <a:off x="693549" y="2552657"/>
            <a:ext cx="1403941" cy="812519"/>
          </a:xfrm>
          <a:prstGeom prst="rect">
            <a:avLst/>
          </a:prstGeom>
          <a:noFill/>
        </p:spPr>
        <p:txBody>
          <a:bodyPr wrap="square" lIns="0" tIns="0" rIns="0" bIns="0" rtlCol="0">
            <a:spAutoFit/>
          </a:bodyPr>
          <a:lstStyle/>
          <a:p>
            <a:pPr algn="ctr">
              <a:lnSpc>
                <a:spcPct val="80000"/>
              </a:lnSpc>
            </a:pPr>
            <a:r>
              <a:rPr lang="en-US" altLang="ko-KR" sz="2400" dirty="0"/>
              <a:t>Target</a:t>
            </a:r>
          </a:p>
          <a:p>
            <a:pPr algn="ctr">
              <a:lnSpc>
                <a:spcPct val="80000"/>
              </a:lnSpc>
            </a:pPr>
            <a:r>
              <a:rPr lang="en-US" altLang="ko-KR" sz="2400" dirty="0"/>
              <a:t>program</a:t>
            </a:r>
          </a:p>
          <a:p>
            <a:pPr algn="ctr">
              <a:lnSpc>
                <a:spcPct val="80000"/>
              </a:lnSpc>
            </a:pPr>
            <a:r>
              <a:rPr lang="en-US" altLang="ko-KR" sz="2400" dirty="0"/>
              <a:t>code</a:t>
            </a:r>
            <a:endParaRPr lang="ko-KR" altLang="en-US" sz="2400" dirty="0"/>
          </a:p>
        </p:txBody>
      </p:sp>
      <p:pic>
        <p:nvPicPr>
          <p:cNvPr id="47" name="Picture 12" descr="Image result for monkey png compu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2271" y="3311334"/>
            <a:ext cx="902771" cy="739471"/>
          </a:xfrm>
          <a:prstGeom prst="rect">
            <a:avLst/>
          </a:prstGeom>
          <a:noFill/>
          <a:extLst>
            <a:ext uri="{909E8E84-426E-40DD-AFC4-6F175D3DCCD1}">
              <a14:hiddenFill xmlns:a14="http://schemas.microsoft.com/office/drawing/2010/main">
                <a:solidFill>
                  <a:srgbClr val="FFFFFF"/>
                </a:solidFill>
              </a14:hiddenFill>
            </a:ext>
          </a:extLst>
        </p:spPr>
      </p:pic>
      <p:sp>
        <p:nvSpPr>
          <p:cNvPr id="48" name="직사각형 47"/>
          <p:cNvSpPr/>
          <p:nvPr/>
        </p:nvSpPr>
        <p:spPr>
          <a:xfrm>
            <a:off x="4176936" y="2089788"/>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1</a:t>
            </a:r>
            <a:endParaRPr lang="ko-KR" altLang="en-US" baseline="-25000" dirty="0">
              <a:solidFill>
                <a:schemeClr val="tx1"/>
              </a:solidFill>
            </a:endParaRPr>
          </a:p>
        </p:txBody>
      </p:sp>
      <p:sp>
        <p:nvSpPr>
          <p:cNvPr id="49" name="직사각형 48"/>
          <p:cNvSpPr/>
          <p:nvPr/>
        </p:nvSpPr>
        <p:spPr>
          <a:xfrm>
            <a:off x="6106597" y="2100907"/>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4</a:t>
            </a:r>
            <a:endParaRPr lang="ko-KR" altLang="en-US" baseline="-25000" dirty="0">
              <a:solidFill>
                <a:schemeClr val="tx1"/>
              </a:solidFill>
            </a:endParaRPr>
          </a:p>
        </p:txBody>
      </p:sp>
      <p:sp>
        <p:nvSpPr>
          <p:cNvPr id="50" name="직사각형 49"/>
          <p:cNvSpPr/>
          <p:nvPr/>
        </p:nvSpPr>
        <p:spPr>
          <a:xfrm>
            <a:off x="5451505" y="2089788"/>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3</a:t>
            </a:r>
            <a:endParaRPr lang="ko-KR" altLang="en-US" baseline="-25000" dirty="0">
              <a:solidFill>
                <a:schemeClr val="tx1"/>
              </a:solidFill>
            </a:endParaRPr>
          </a:p>
        </p:txBody>
      </p:sp>
      <p:sp>
        <p:nvSpPr>
          <p:cNvPr id="51" name="직사각형 50"/>
          <p:cNvSpPr/>
          <p:nvPr/>
        </p:nvSpPr>
        <p:spPr>
          <a:xfrm>
            <a:off x="4800981" y="2089788"/>
            <a:ext cx="559558" cy="47188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2</a:t>
            </a:r>
            <a:endParaRPr lang="ko-KR" altLang="en-US" baseline="-25000" dirty="0">
              <a:solidFill>
                <a:schemeClr val="tx1"/>
              </a:solidFill>
            </a:endParaRPr>
          </a:p>
        </p:txBody>
      </p:sp>
    </p:spTree>
    <p:extLst>
      <p:ext uri="{BB962C8B-B14F-4D97-AF65-F5344CB8AC3E}">
        <p14:creationId xmlns:p14="http://schemas.microsoft.com/office/powerpoint/2010/main" val="40139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subTnLst>
                                    <p:set>
                                      <p:cBhvr override="childStyle">
                                        <p:cTn dur="1" fill="hold" display="0" masterRel="nextClick" afterEffect="1"/>
                                        <p:tgtEl>
                                          <p:spTgt spid="5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Experiments</a:t>
            </a:r>
            <a:endParaRPr lang="ko-KR" altLang="en-US" dirty="0"/>
          </a:p>
        </p:txBody>
      </p:sp>
      <p:sp>
        <p:nvSpPr>
          <p:cNvPr id="3" name="내용 개체 틀 2"/>
          <p:cNvSpPr>
            <a:spLocks noGrp="1"/>
          </p:cNvSpPr>
          <p:nvPr>
            <p:ph idx="1"/>
          </p:nvPr>
        </p:nvSpPr>
        <p:spPr>
          <a:xfrm>
            <a:off x="492368" y="1346479"/>
            <a:ext cx="8372958" cy="4830484"/>
          </a:xfrm>
        </p:spPr>
        <p:txBody>
          <a:bodyPr>
            <a:normAutofit/>
          </a:bodyPr>
          <a:lstStyle/>
          <a:p>
            <a:r>
              <a:rPr lang="en-US" altLang="ko-KR" dirty="0" err="1"/>
              <a:t>RQ1</a:t>
            </a:r>
            <a:r>
              <a:rPr lang="en-US" altLang="ko-KR" dirty="0"/>
              <a:t>: </a:t>
            </a:r>
            <a:r>
              <a:rPr lang="en-US" altLang="ko-KR" b="1" dirty="0"/>
              <a:t>Foundation of MUSE</a:t>
            </a:r>
            <a:endParaRPr lang="en-US" altLang="ko-KR" dirty="0"/>
          </a:p>
          <a:p>
            <a:pPr lvl="1"/>
            <a:r>
              <a:rPr lang="en-US" altLang="ko-KR" dirty="0"/>
              <a:t>How does test result changes if a </a:t>
            </a:r>
            <a:r>
              <a:rPr lang="en-US" altLang="ko-KR" dirty="0">
                <a:solidFill>
                  <a:srgbClr val="990000"/>
                </a:solidFill>
              </a:rPr>
              <a:t>buggy line </a:t>
            </a:r>
            <a:r>
              <a:rPr lang="en-US" altLang="ko-KR" dirty="0"/>
              <a:t>is mutated?</a:t>
            </a:r>
          </a:p>
          <a:p>
            <a:pPr lvl="1"/>
            <a:r>
              <a:rPr lang="en-US" altLang="ko-KR" dirty="0"/>
              <a:t>How does test result changes if a </a:t>
            </a:r>
            <a:r>
              <a:rPr lang="en-US" altLang="ko-KR" dirty="0">
                <a:solidFill>
                  <a:schemeClr val="accent6">
                    <a:lumMod val="50000"/>
                  </a:schemeClr>
                </a:solidFill>
              </a:rPr>
              <a:t>correct line</a:t>
            </a:r>
            <a:r>
              <a:rPr lang="en-US" altLang="ko-KR" dirty="0"/>
              <a:t> is mutated?</a:t>
            </a:r>
            <a:endParaRPr lang="en-US" altLang="ko-KR" sz="2000" dirty="0"/>
          </a:p>
          <a:p>
            <a:pPr lvl="2"/>
            <a:endParaRPr lang="en-US" altLang="ko-KR" sz="1200" dirty="0"/>
          </a:p>
          <a:p>
            <a:r>
              <a:rPr lang="en-US" altLang="ko-KR" dirty="0" err="1"/>
              <a:t>RQ2</a:t>
            </a:r>
            <a:r>
              <a:rPr lang="en-US" altLang="ko-KR" dirty="0"/>
              <a:t>. </a:t>
            </a:r>
            <a:r>
              <a:rPr lang="en-US" altLang="ko-KR" b="1" dirty="0"/>
              <a:t>Accuracy</a:t>
            </a:r>
            <a:endParaRPr lang="en-US" altLang="ko-KR" dirty="0"/>
          </a:p>
          <a:p>
            <a:pPr lvl="1"/>
            <a:r>
              <a:rPr lang="en-US" altLang="ko-KR" dirty="0"/>
              <a:t>How accurate is MUSE compared with the state-of-art </a:t>
            </a:r>
            <a:r>
              <a:rPr lang="en-US" altLang="ko-KR" dirty="0" err="1"/>
              <a:t>SBFL</a:t>
            </a:r>
            <a:r>
              <a:rPr lang="en-US" altLang="ko-KR" dirty="0"/>
              <a:t> techniques?</a:t>
            </a:r>
          </a:p>
          <a:p>
            <a:pPr lvl="1"/>
            <a:endParaRPr lang="en-US" altLang="ko-KR" sz="1600" dirty="0"/>
          </a:p>
          <a:p>
            <a:r>
              <a:rPr lang="en-US" altLang="ko-KR" dirty="0"/>
              <a:t>Study object</a:t>
            </a:r>
          </a:p>
          <a:p>
            <a:pPr lvl="1"/>
            <a:r>
              <a:rPr lang="en-US" altLang="ko-KR" sz="2800" dirty="0"/>
              <a:t>51 faulty versions of 5 SIR benchmark programs</a:t>
            </a:r>
            <a:br>
              <a:rPr lang="en-US" altLang="ko-KR" sz="2800" dirty="0"/>
            </a:br>
            <a:r>
              <a:rPr lang="en-US" altLang="ko-KR" sz="2800" dirty="0"/>
              <a:t>(e.g., </a:t>
            </a:r>
            <a:r>
              <a:rPr lang="en-US" altLang="ko-KR" sz="2800" dirty="0" err="1"/>
              <a:t>gzip</a:t>
            </a:r>
            <a:r>
              <a:rPr lang="en-US" altLang="ko-KR" sz="2800" dirty="0"/>
              <a:t>, grep, flex)</a:t>
            </a:r>
          </a:p>
        </p:txBody>
      </p:sp>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17</a:t>
            </a:fld>
            <a:endParaRPr lang="ko-KR" altLang="en-US"/>
          </a:p>
        </p:txBody>
      </p:sp>
    </p:spTree>
    <p:extLst>
      <p:ext uri="{BB962C8B-B14F-4D97-AF65-F5344CB8AC3E}">
        <p14:creationId xmlns:p14="http://schemas.microsoft.com/office/powerpoint/2010/main" val="304173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365126"/>
            <a:ext cx="8193803" cy="1264538"/>
          </a:xfrm>
        </p:spPr>
        <p:txBody>
          <a:bodyPr/>
          <a:lstStyle/>
          <a:p>
            <a:r>
              <a:rPr lang="en-US" altLang="ko-KR" dirty="0" err="1"/>
              <a:t>RQ1</a:t>
            </a:r>
            <a:r>
              <a:rPr lang="en-US" altLang="ko-KR" dirty="0"/>
              <a:t>: Foundation of MUSE</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387379" y="3512210"/>
                <a:ext cx="8483992" cy="2584311"/>
              </a:xfrm>
            </p:spPr>
            <p:txBody>
              <a:bodyPr>
                <a:normAutofit/>
              </a:bodyPr>
              <a:lstStyle/>
              <a:p>
                <a:pPr marL="0" indent="0">
                  <a:buNone/>
                </a:pPr>
                <a:r>
                  <a:rPr lang="en-US" altLang="ko-KR" sz="2400" dirty="0"/>
                  <a:t>When a buggy line is mutated:</a:t>
                </a:r>
              </a:p>
              <a:p>
                <a:r>
                  <a:rPr lang="en-US" altLang="ko-KR" sz="2400" b="1" dirty="0">
                    <a:solidFill>
                      <a:srgbClr val="0000FF"/>
                    </a:solidFill>
                  </a:rPr>
                  <a:t>Fixing mutations</a:t>
                </a:r>
                <a:r>
                  <a:rPr lang="en-US" altLang="ko-KR" sz="2400" dirty="0"/>
                  <a:t> happen </a:t>
                </a:r>
                <a:r>
                  <a:rPr lang="en-US" altLang="ko-KR" sz="2400" b="1" dirty="0">
                    <a:solidFill>
                      <a:srgbClr val="0000FF"/>
                    </a:solidFill>
                  </a:rPr>
                  <a:t>115.2 times more</a:t>
                </a:r>
                <a:endParaRPr lang="en-US" altLang="ko-KR" sz="2400" dirty="0"/>
              </a:p>
              <a:p>
                <a:pPr lvl="1"/>
                <a:r>
                  <a:rPr lang="en-US" altLang="ko-KR" sz="2000" dirty="0"/>
                  <a:t># of test cases that change from </a:t>
                </a:r>
                <a:r>
                  <a:rPr lang="en-US" altLang="ko-KR" sz="2000" dirty="0">
                    <a:solidFill>
                      <a:srgbClr val="C00000"/>
                    </a:solidFill>
                  </a:rPr>
                  <a:t>failing</a:t>
                </a:r>
                <a:r>
                  <a:rPr lang="en-US" altLang="ko-KR" sz="2000" dirty="0"/>
                  <a:t> to </a:t>
                </a:r>
                <a:r>
                  <a:rPr lang="en-US" altLang="ko-KR" sz="2000" dirty="0">
                    <a:solidFill>
                      <a:srgbClr val="008000"/>
                    </a:solidFill>
                  </a:rPr>
                  <a:t>passing</a:t>
                </a:r>
                <a:r>
                  <a:rPr lang="en-US" altLang="ko-KR" sz="2000" dirty="0"/>
                  <a:t> on </a:t>
                </a:r>
                <a14:m>
                  <m:oMath xmlns:m="http://schemas.openxmlformats.org/officeDocument/2006/math">
                    <m:sSub>
                      <m:sSubPr>
                        <m:ctrlPr>
                          <a:rPr lang="en-US" altLang="ko-KR" sz="2000" i="1" dirty="0" smtClean="0">
                            <a:solidFill>
                              <a:srgbClr val="C00000"/>
                            </a:solidFill>
                            <a:latin typeface="Cambria Math" panose="02040503050406030204" pitchFamily="18" charset="0"/>
                          </a:rPr>
                        </m:ctrlPr>
                      </m:sSubPr>
                      <m:e>
                        <m:r>
                          <a:rPr lang="en-US" altLang="ko-KR" sz="2000" b="0" i="1" dirty="0" smtClean="0">
                            <a:solidFill>
                              <a:srgbClr val="C00000"/>
                            </a:solidFill>
                            <a:latin typeface="Cambria Math" panose="02040503050406030204" pitchFamily="18" charset="0"/>
                          </a:rPr>
                          <m:t>𝑚</m:t>
                        </m:r>
                      </m:e>
                      <m:sub>
                        <m:r>
                          <a:rPr lang="en-US" altLang="ko-KR" sz="2000" b="0" i="1" dirty="0" smtClean="0">
                            <a:solidFill>
                              <a:srgbClr val="C00000"/>
                            </a:solidFill>
                            <a:latin typeface="Cambria Math" panose="02040503050406030204" pitchFamily="18" charset="0"/>
                          </a:rPr>
                          <m:t>𝑓</m:t>
                        </m:r>
                      </m:sub>
                    </m:sSub>
                  </m:oMath>
                </a14:m>
                <a:r>
                  <a:rPr lang="en-US" altLang="ko-KR" sz="2000" dirty="0"/>
                  <a:t> is 115.2 times greater than that on </a:t>
                </a:r>
                <a14:m>
                  <m:oMath xmlns:m="http://schemas.openxmlformats.org/officeDocument/2006/math">
                    <m:sSub>
                      <m:sSubPr>
                        <m:ctrlPr>
                          <a:rPr lang="en-US" altLang="ko-KR" sz="2000" i="1" dirty="0" smtClean="0">
                            <a:solidFill>
                              <a:srgbClr val="008000"/>
                            </a:solidFill>
                            <a:latin typeface="Cambria Math" panose="02040503050406030204" pitchFamily="18" charset="0"/>
                          </a:rPr>
                        </m:ctrlPr>
                      </m:sSubPr>
                      <m:e>
                        <m:r>
                          <a:rPr lang="en-US" altLang="ko-KR" sz="2000" b="0" i="1" dirty="0" smtClean="0">
                            <a:solidFill>
                              <a:srgbClr val="008000"/>
                            </a:solidFill>
                            <a:latin typeface="Cambria Math" panose="02040503050406030204" pitchFamily="18" charset="0"/>
                          </a:rPr>
                          <m:t>𝑚</m:t>
                        </m:r>
                      </m:e>
                      <m:sub>
                        <m:r>
                          <a:rPr lang="en-US" altLang="ko-KR" sz="2000" b="0" i="1" dirty="0" smtClean="0">
                            <a:solidFill>
                              <a:srgbClr val="008000"/>
                            </a:solidFill>
                            <a:latin typeface="Cambria Math" panose="02040503050406030204" pitchFamily="18" charset="0"/>
                          </a:rPr>
                          <m:t>𝑐</m:t>
                        </m:r>
                      </m:sub>
                    </m:sSub>
                  </m:oMath>
                </a14:m>
                <a:endParaRPr lang="en-US" altLang="ko-KR" sz="2000" dirty="0"/>
              </a:p>
              <a:p>
                <a:r>
                  <a:rPr lang="en-US" altLang="ko-KR" sz="2400" b="1" dirty="0">
                    <a:solidFill>
                      <a:srgbClr val="C00000"/>
                    </a:solidFill>
                  </a:rPr>
                  <a:t>Breaking mutations</a:t>
                </a:r>
                <a:r>
                  <a:rPr lang="en-US" altLang="ko-KR" sz="2400" b="1" dirty="0"/>
                  <a:t> </a:t>
                </a:r>
                <a:r>
                  <a:rPr lang="en-US" altLang="ko-KR" sz="2400" dirty="0"/>
                  <a:t>happen </a:t>
                </a:r>
                <a:r>
                  <a:rPr lang="en-US" altLang="ko-KR" sz="2400" b="1" dirty="0">
                    <a:solidFill>
                      <a:srgbClr val="C00000"/>
                    </a:solidFill>
                  </a:rPr>
                  <a:t>6.6 times less</a:t>
                </a:r>
                <a:endParaRPr lang="en-US" altLang="ko-KR" sz="2400" dirty="0"/>
              </a:p>
              <a:p>
                <a:pPr lvl="1"/>
                <a:r>
                  <a:rPr lang="en-US" altLang="ko-KR" sz="2000" dirty="0"/>
                  <a:t># of test cases that change from </a:t>
                </a:r>
                <a:r>
                  <a:rPr lang="en-US" altLang="ko-KR" sz="2000" dirty="0">
                    <a:solidFill>
                      <a:srgbClr val="008000"/>
                    </a:solidFill>
                  </a:rPr>
                  <a:t>passing</a:t>
                </a:r>
                <a:r>
                  <a:rPr lang="en-US" altLang="ko-KR" sz="2000" dirty="0"/>
                  <a:t> to </a:t>
                </a:r>
                <a:r>
                  <a:rPr lang="en-US" altLang="ko-KR" sz="2000" dirty="0">
                    <a:solidFill>
                      <a:srgbClr val="C00000"/>
                    </a:solidFill>
                  </a:rPr>
                  <a:t>failing</a:t>
                </a:r>
                <a:r>
                  <a:rPr lang="en-US" altLang="ko-KR" sz="2000" dirty="0"/>
                  <a:t> on </a:t>
                </a:r>
                <a:r>
                  <a:rPr lang="en-US" altLang="ko-KR" sz="2000" i="1" dirty="0">
                    <a:solidFill>
                      <a:srgbClr val="008000"/>
                    </a:solidFill>
                  </a:rPr>
                  <a:t>m</a:t>
                </a:r>
                <a:r>
                  <a:rPr lang="en-US" altLang="ko-KR" sz="2000" i="1" baseline="-25000" dirty="0">
                    <a:solidFill>
                      <a:srgbClr val="008000"/>
                    </a:solidFill>
                  </a:rPr>
                  <a:t>c</a:t>
                </a:r>
                <a:r>
                  <a:rPr lang="en-US" altLang="ko-KR" sz="2000" dirty="0"/>
                  <a:t> is 6.6 times greater than the # on </a:t>
                </a:r>
                <a:r>
                  <a:rPr lang="en-US" altLang="ko-KR" sz="2000" i="1" dirty="0">
                    <a:solidFill>
                      <a:srgbClr val="C00000"/>
                    </a:solidFill>
                  </a:rPr>
                  <a:t>m</a:t>
                </a:r>
                <a:r>
                  <a:rPr lang="en-US" altLang="ko-KR" sz="2000" i="1" baseline="-25000" dirty="0">
                    <a:solidFill>
                      <a:srgbClr val="C00000"/>
                    </a:solidFill>
                  </a:rPr>
                  <a:t>f</a:t>
                </a:r>
                <a:r>
                  <a:rPr lang="en-US" altLang="ko-KR" sz="2000" dirty="0">
                    <a:solidFill>
                      <a:srgbClr val="C00000"/>
                    </a:solidFill>
                  </a:rPr>
                  <a:t> </a:t>
                </a:r>
                <a:r>
                  <a:rPr lang="en-US" altLang="ko-KR" sz="2000" dirty="0"/>
                  <a:t>on average </a:t>
                </a:r>
              </a:p>
              <a:p>
                <a:endParaRPr lang="ko-KR" altLang="en-US" sz="24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387379" y="3512210"/>
                <a:ext cx="8483992" cy="2584311"/>
              </a:xfrm>
              <a:blipFill>
                <a:blip r:embed="rId2"/>
                <a:stretch>
                  <a:fillRect l="-1150" t="-3302" b="-4009"/>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18</a:t>
            </a:fld>
            <a:endParaRPr lang="ko-KR" altLang="en-US"/>
          </a:p>
        </p:txBody>
      </p:sp>
      <mc:AlternateContent xmlns:mc="http://schemas.openxmlformats.org/markup-compatibility/2006" xmlns:a14="http://schemas.microsoft.com/office/drawing/2010/main">
        <mc:Choice Requires="a14">
          <p:sp>
            <p:nvSpPr>
              <p:cNvPr id="7" name="TextBox 6"/>
              <p:cNvSpPr txBox="1"/>
              <p:nvPr/>
            </p:nvSpPr>
            <p:spPr>
              <a:xfrm>
                <a:off x="1778395" y="1911217"/>
                <a:ext cx="3261815" cy="103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ko-KR" sz="2400" i="1" smtClean="0">
                              <a:latin typeface="Cambria Math" panose="02040503050406030204" pitchFamily="18" charset="0"/>
                            </a:rPr>
                          </m:ctrlPr>
                        </m:naryPr>
                        <m:sub>
                          <m:r>
                            <m:rPr>
                              <m:brk m:alnAt="7"/>
                            </m:rPr>
                            <a:rPr lang="en-US" altLang="ko-KR" sz="2400" b="0" i="1" smtClean="0">
                              <a:latin typeface="Cambria Math" panose="02040503050406030204" pitchFamily="18" charset="0"/>
                            </a:rPr>
                            <m:t>𝑚</m:t>
                          </m:r>
                          <m:r>
                            <a:rPr lang="en-US" altLang="ko-KR" sz="2400" b="0" i="1" smtClean="0">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rPr>
                            <m:t>𝑀</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𝑠</m:t>
                          </m:r>
                          <m:r>
                            <a:rPr lang="en-US" altLang="ko-KR" sz="2400" b="0" i="1" smtClean="0">
                              <a:latin typeface="Cambria Math" panose="02040503050406030204" pitchFamily="18" charset="0"/>
                            </a:rPr>
                            <m:t>)</m:t>
                          </m:r>
                        </m:sub>
                        <m:sup/>
                        <m:e>
                          <m:nary>
                            <m:naryPr>
                              <m:chr m:val="∑"/>
                              <m:supHide m:val="on"/>
                              <m:ctrlPr>
                                <a:rPr lang="en-US" altLang="ko-KR" sz="2400" i="1" smtClean="0">
                                  <a:latin typeface="Cambria Math" panose="02040503050406030204" pitchFamily="18" charset="0"/>
                                </a:rPr>
                              </m:ctrlPr>
                            </m:naryPr>
                            <m:sub>
                              <m:r>
                                <m:rPr>
                                  <m:brk m:alnAt="7"/>
                                </m:rPr>
                                <a:rPr lang="en-US" altLang="ko-KR" sz="2400" b="0" i="1" smtClean="0">
                                  <a:latin typeface="Cambria Math" panose="02040503050406030204" pitchFamily="18" charset="0"/>
                                </a:rPr>
                                <m:t>𝑡</m:t>
                              </m:r>
                              <m:r>
                                <a:rPr lang="en-US" altLang="ko-KR" sz="2400" b="0" i="1" smtClean="0">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ea typeface="Cambria Math" panose="02040503050406030204" pitchFamily="18" charset="0"/>
                                </a:rPr>
                                <m:t>𝐹𝑎𝑖𝑙</m:t>
                              </m:r>
                            </m:sub>
                            <m:sup/>
                            <m:e>
                              <m:r>
                                <a:rPr lang="en-US" altLang="ko-KR" sz="2400" b="0" i="1" smtClean="0">
                                  <a:latin typeface="Cambria Math" panose="02040503050406030204" pitchFamily="18" charset="0"/>
                                </a:rPr>
                                <m:t>𝐹</m:t>
                              </m:r>
                              <m:r>
                                <a:rPr lang="en-US" altLang="ko-KR" sz="2400" b="0" i="1" smtClean="0">
                                  <a:latin typeface="Cambria Math" panose="02040503050406030204" pitchFamily="18" charset="0"/>
                                </a:rPr>
                                <m:t>2</m:t>
                              </m:r>
                              <m:r>
                                <a:rPr lang="en-US" altLang="ko-KR" sz="2400" b="0" i="1" smtClean="0">
                                  <a:latin typeface="Cambria Math" panose="02040503050406030204" pitchFamily="18" charset="0"/>
                                </a:rPr>
                                <m:t>𝑃</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𝑚</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𝑡</m:t>
                              </m:r>
                              <m:r>
                                <a:rPr lang="en-US" altLang="ko-KR" sz="2400" b="0" i="1" smtClean="0">
                                  <a:latin typeface="Cambria Math" panose="02040503050406030204" pitchFamily="18" charset="0"/>
                                </a:rPr>
                                <m:t>)</m:t>
                              </m:r>
                            </m:e>
                          </m:nary>
                        </m:e>
                      </m:nary>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78395" y="1911217"/>
                <a:ext cx="3261815" cy="1036181"/>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7280" y="1905261"/>
                <a:ext cx="3261815" cy="103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ko-KR" sz="2400" i="1" smtClean="0">
                              <a:latin typeface="Cambria Math" panose="02040503050406030204" pitchFamily="18" charset="0"/>
                            </a:rPr>
                          </m:ctrlPr>
                        </m:naryPr>
                        <m:sub>
                          <m:r>
                            <m:rPr>
                              <m:brk m:alnAt="7"/>
                            </m:rPr>
                            <a:rPr lang="en-US" altLang="ko-KR" sz="2400" b="0" i="1" smtClean="0">
                              <a:latin typeface="Cambria Math" panose="02040503050406030204" pitchFamily="18" charset="0"/>
                            </a:rPr>
                            <m:t>𝑚</m:t>
                          </m:r>
                          <m:r>
                            <a:rPr lang="en-US" altLang="ko-KR" sz="2400" b="0" i="1" smtClean="0">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rPr>
                            <m:t>𝑀</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𝑠</m:t>
                          </m:r>
                          <m:r>
                            <a:rPr lang="en-US" altLang="ko-KR" sz="2400" b="0" i="1" smtClean="0">
                              <a:latin typeface="Cambria Math" panose="02040503050406030204" pitchFamily="18" charset="0"/>
                            </a:rPr>
                            <m:t>)</m:t>
                          </m:r>
                        </m:sub>
                        <m:sup/>
                        <m:e>
                          <m:nary>
                            <m:naryPr>
                              <m:chr m:val="∑"/>
                              <m:supHide m:val="on"/>
                              <m:ctrlPr>
                                <a:rPr lang="en-US" altLang="ko-KR" sz="2400" i="1" smtClean="0">
                                  <a:latin typeface="Cambria Math" panose="02040503050406030204" pitchFamily="18" charset="0"/>
                                </a:rPr>
                              </m:ctrlPr>
                            </m:naryPr>
                            <m:sub>
                              <m:r>
                                <m:rPr>
                                  <m:brk m:alnAt="7"/>
                                </m:rPr>
                                <a:rPr lang="en-US" altLang="ko-KR" sz="2400" b="0" i="1" smtClean="0">
                                  <a:latin typeface="Cambria Math" panose="02040503050406030204" pitchFamily="18" charset="0"/>
                                </a:rPr>
                                <m:t>𝑡</m:t>
                              </m:r>
                              <m:r>
                                <a:rPr lang="en-US" altLang="ko-KR" sz="2400" b="0" i="1" smtClean="0">
                                  <a:latin typeface="Cambria Math" panose="02040503050406030204" pitchFamily="18" charset="0"/>
                                  <a:ea typeface="Cambria Math" panose="02040503050406030204" pitchFamily="18" charset="0"/>
                                </a:rPr>
                                <m:t>∈</m:t>
                              </m:r>
                              <m:r>
                                <a:rPr lang="en-US" altLang="ko-KR" sz="2400" b="0" i="1" smtClean="0">
                                  <a:latin typeface="Cambria Math" panose="02040503050406030204" pitchFamily="18" charset="0"/>
                                  <a:ea typeface="Cambria Math" panose="02040503050406030204" pitchFamily="18" charset="0"/>
                                </a:rPr>
                                <m:t>𝑃𝑎𝑠𝑠</m:t>
                              </m:r>
                            </m:sub>
                            <m:sup/>
                            <m:e>
                              <m:r>
                                <a:rPr lang="en-US" altLang="ko-KR" sz="2400" b="0" i="1" smtClean="0">
                                  <a:latin typeface="Cambria Math" panose="02040503050406030204" pitchFamily="18" charset="0"/>
                                </a:rPr>
                                <m:t>𝑃</m:t>
                              </m:r>
                              <m:r>
                                <a:rPr lang="en-US" altLang="ko-KR" sz="2400" b="0" i="1" smtClean="0">
                                  <a:latin typeface="Cambria Math" panose="02040503050406030204" pitchFamily="18" charset="0"/>
                                </a:rPr>
                                <m:t>2</m:t>
                              </m:r>
                              <m:r>
                                <a:rPr lang="en-US" altLang="ko-KR" sz="2400" b="0" i="1" smtClean="0">
                                  <a:latin typeface="Cambria Math" panose="02040503050406030204" pitchFamily="18" charset="0"/>
                                </a:rPr>
                                <m:t>𝐹</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𝑚</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𝑡</m:t>
                              </m:r>
                              <m:r>
                                <a:rPr lang="en-US" altLang="ko-KR" sz="2400" b="0" i="1" smtClean="0">
                                  <a:latin typeface="Cambria Math" panose="02040503050406030204" pitchFamily="18" charset="0"/>
                                </a:rPr>
                                <m:t>)</m:t>
                              </m:r>
                            </m:e>
                          </m:nary>
                        </m:e>
                      </m:nary>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337280" y="1905261"/>
                <a:ext cx="3261815" cy="103618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87379" y="2180985"/>
                <a:ext cx="205400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sz="2400" b="0" i="1" smtClean="0">
                          <a:latin typeface="Cambria Math" panose="02040503050406030204" pitchFamily="18" charset="0"/>
                        </a:rPr>
                        <m:t>𝑆𝑢𝑠𝑝</m:t>
                      </m:r>
                      <m:d>
                        <m:dPr>
                          <m:ctrlPr>
                            <a:rPr lang="en-US" altLang="ko-KR" sz="2400" b="0" i="1" smtClean="0">
                              <a:latin typeface="Cambria Math" panose="02040503050406030204" pitchFamily="18" charset="0"/>
                            </a:rPr>
                          </m:ctrlPr>
                        </m:dPr>
                        <m:e>
                          <m:r>
                            <a:rPr lang="en-US" altLang="ko-KR" sz="2400" b="0" i="1" smtClean="0">
                              <a:latin typeface="Cambria Math" panose="02040503050406030204" pitchFamily="18" charset="0"/>
                            </a:rPr>
                            <m:t>𝑠</m:t>
                          </m:r>
                        </m:e>
                      </m:d>
                      <m:r>
                        <a:rPr lang="en-US" altLang="ko-KR" sz="2400" b="0" i="1" smtClean="0">
                          <a:latin typeface="Cambria Math" panose="02040503050406030204" pitchFamily="18" charset="0"/>
                        </a:rPr>
                        <m:t>=</m:t>
                      </m:r>
                    </m:oMath>
                  </m:oMathPara>
                </a14:m>
                <a:endParaRPr lang="ko-KR" alt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87379" y="2180985"/>
                <a:ext cx="2054006" cy="461665"/>
              </a:xfrm>
              <a:prstGeom prst="rect">
                <a:avLst/>
              </a:prstGeom>
              <a:blipFill>
                <a:blip r:embed="rId5"/>
                <a:stretch>
                  <a:fillRect l="-238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503995" y="2161482"/>
                <a:ext cx="1261241"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 </m:t>
                      </m:r>
                    </m:oMath>
                  </m:oMathPara>
                </a14:m>
                <a:endParaRPr lang="ko-KR" alt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4503995" y="2161482"/>
                <a:ext cx="1261241" cy="461665"/>
              </a:xfrm>
              <a:prstGeom prst="rect">
                <a:avLst/>
              </a:prstGeom>
              <a:blipFill>
                <a:blip r:embed="rId6"/>
                <a:stretch>
                  <a:fillRect/>
                </a:stretch>
              </a:blipFill>
              <a:ln>
                <a:noFill/>
              </a:ln>
            </p:spPr>
            <p:txBody>
              <a:bodyPr/>
              <a:lstStyle/>
              <a:p>
                <a:r>
                  <a:rPr lang="ko-KR" altLang="en-US">
                    <a:noFill/>
                  </a:rPr>
                  <a:t> </a:t>
                </a:r>
              </a:p>
            </p:txBody>
          </p:sp>
        </mc:Fallback>
      </mc:AlternateContent>
      <p:sp>
        <p:nvSpPr>
          <p:cNvPr id="11" name="모서리가 둥근 직사각형 35"/>
          <p:cNvSpPr/>
          <p:nvPr/>
        </p:nvSpPr>
        <p:spPr>
          <a:xfrm>
            <a:off x="1898469" y="1830777"/>
            <a:ext cx="3033774" cy="1187357"/>
          </a:xfrm>
          <a:prstGeom prst="roundRect">
            <a:avLst>
              <a:gd name="adj" fmla="val 8854"/>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36"/>
          <p:cNvSpPr/>
          <p:nvPr/>
        </p:nvSpPr>
        <p:spPr>
          <a:xfrm>
            <a:off x="5299180" y="1830777"/>
            <a:ext cx="3345989" cy="1173771"/>
          </a:xfrm>
          <a:prstGeom prst="roundRect">
            <a:avLst>
              <a:gd name="adj" fmla="val 885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996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RQ2</a:t>
            </a:r>
            <a:r>
              <a:rPr lang="en-US" altLang="ko-KR" dirty="0"/>
              <a:t>: Fault Localization Accuracy</a:t>
            </a:r>
            <a:endParaRPr lang="ko-KR" altLang="en-US" dirty="0"/>
          </a:p>
        </p:txBody>
      </p:sp>
      <p:sp>
        <p:nvSpPr>
          <p:cNvPr id="3" name="내용 개체 틀 2"/>
          <p:cNvSpPr>
            <a:spLocks noGrp="1"/>
          </p:cNvSpPr>
          <p:nvPr>
            <p:ph idx="1"/>
          </p:nvPr>
        </p:nvSpPr>
        <p:spPr>
          <a:xfrm>
            <a:off x="492368" y="4922069"/>
            <a:ext cx="8193803" cy="1254893"/>
          </a:xfrm>
        </p:spPr>
        <p:txBody>
          <a:bodyPr>
            <a:normAutofit/>
          </a:bodyPr>
          <a:lstStyle/>
          <a:p>
            <a:r>
              <a:rPr lang="en-US" altLang="ko-KR" dirty="0"/>
              <a:t>MUSE is</a:t>
            </a:r>
            <a:r>
              <a:rPr lang="en-US" altLang="ko-KR" dirty="0">
                <a:solidFill>
                  <a:srgbClr val="0000FF"/>
                </a:solidFill>
              </a:rPr>
              <a:t> </a:t>
            </a:r>
            <a:r>
              <a:rPr lang="en-US" altLang="ko-KR" b="1" dirty="0">
                <a:solidFill>
                  <a:srgbClr val="0000FF"/>
                </a:solidFill>
              </a:rPr>
              <a:t>5.6 times more accurate</a:t>
            </a:r>
            <a:r>
              <a:rPr lang="en-US" altLang="ko-KR" b="1" dirty="0">
                <a:solidFill>
                  <a:srgbClr val="FF0000"/>
                </a:solidFill>
              </a:rPr>
              <a:t> </a:t>
            </a:r>
            <a:r>
              <a:rPr lang="en-US" altLang="ko-KR" dirty="0"/>
              <a:t>than </a:t>
            </a:r>
            <a:r>
              <a:rPr lang="en-US" altLang="ko-KR" dirty="0" err="1"/>
              <a:t>Op2</a:t>
            </a:r>
            <a:r>
              <a:rPr lang="en-US" altLang="ko-KR" dirty="0"/>
              <a:t>  </a:t>
            </a:r>
          </a:p>
          <a:p>
            <a:pPr lvl="1"/>
            <a:r>
              <a:rPr lang="en-US" altLang="ko-KR" dirty="0"/>
              <a:t>Average rank of buggy lines:  MUSE </a:t>
            </a:r>
            <a:r>
              <a:rPr lang="en-US" altLang="ko-KR" dirty="0">
                <a:solidFill>
                  <a:srgbClr val="0000FF"/>
                </a:solidFill>
              </a:rPr>
              <a:t>1.65%</a:t>
            </a:r>
            <a:r>
              <a:rPr lang="en-US" altLang="ko-KR" dirty="0"/>
              <a:t>   vs.  </a:t>
            </a:r>
            <a:r>
              <a:rPr lang="en-US" altLang="ko-KR" dirty="0" err="1"/>
              <a:t>Op2</a:t>
            </a:r>
            <a:r>
              <a:rPr lang="en-US" altLang="ko-KR" dirty="0"/>
              <a:t>  9.25%</a:t>
            </a:r>
          </a:p>
        </p:txBody>
      </p:sp>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19</a:t>
            </a:fld>
            <a:endParaRPr lang="ko-KR" altLang="en-US"/>
          </a:p>
        </p:txBody>
      </p:sp>
      <p:graphicFrame>
        <p:nvGraphicFramePr>
          <p:cNvPr id="7" name="차트 6"/>
          <p:cNvGraphicFramePr>
            <a:graphicFrameLocks/>
          </p:cNvGraphicFramePr>
          <p:nvPr>
            <p:extLst/>
          </p:nvPr>
        </p:nvGraphicFramePr>
        <p:xfrm>
          <a:off x="1143169" y="1124744"/>
          <a:ext cx="6444714" cy="3600400"/>
        </p:xfrm>
        <a:graphic>
          <a:graphicData uri="http://schemas.openxmlformats.org/drawingml/2006/chart">
            <c:chart xmlns:c="http://schemas.openxmlformats.org/drawingml/2006/chart" xmlns:r="http://schemas.openxmlformats.org/officeDocument/2006/relationships" r:id="rId2"/>
          </a:graphicData>
        </a:graphic>
      </p:graphicFrame>
      <p:sp>
        <p:nvSpPr>
          <p:cNvPr id="8" name="아래쪽 화살표 6"/>
          <p:cNvSpPr/>
          <p:nvPr/>
        </p:nvSpPr>
        <p:spPr>
          <a:xfrm rot="10800000" flipV="1">
            <a:off x="7416316" y="1412776"/>
            <a:ext cx="432049" cy="2448272"/>
          </a:xfrm>
          <a:prstGeom prst="downArrow">
            <a:avLst/>
          </a:prstGeom>
          <a:gradFill flip="none" rotWithShape="1">
            <a:gsLst>
              <a:gs pos="0">
                <a:schemeClr val="accent5">
                  <a:lumMod val="75000"/>
                </a:schemeClr>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srgbClr val="0070C0"/>
              </a:solidFill>
            </a:endParaRPr>
          </a:p>
        </p:txBody>
      </p:sp>
      <p:sp>
        <p:nvSpPr>
          <p:cNvPr id="9" name="TextBox 8"/>
          <p:cNvSpPr txBox="1"/>
          <p:nvPr/>
        </p:nvSpPr>
        <p:spPr>
          <a:xfrm>
            <a:off x="7732150" y="1994379"/>
            <a:ext cx="1224136" cy="707886"/>
          </a:xfrm>
          <a:prstGeom prst="rect">
            <a:avLst/>
          </a:prstGeom>
          <a:noFill/>
        </p:spPr>
        <p:txBody>
          <a:bodyPr wrap="square" rtlCol="0">
            <a:spAutoFit/>
          </a:bodyPr>
          <a:lstStyle/>
          <a:p>
            <a:r>
              <a:rPr lang="en-US" altLang="ko-KR" sz="2000" b="1" dirty="0">
                <a:latin typeface="Calibri" panose="020F0502020204030204" pitchFamily="34" charset="0"/>
              </a:rPr>
              <a:t>More </a:t>
            </a:r>
          </a:p>
          <a:p>
            <a:r>
              <a:rPr lang="en-US" altLang="ko-KR" sz="2000" b="1" dirty="0">
                <a:latin typeface="Calibri" panose="020F0502020204030204" pitchFamily="34" charset="0"/>
              </a:rPr>
              <a:t>accurate</a:t>
            </a:r>
            <a:endParaRPr lang="ko-KR" altLang="en-US" sz="2000" b="1" dirty="0">
              <a:latin typeface="Calibri" panose="020F0502020204030204" pitchFamily="34" charset="0"/>
            </a:endParaRPr>
          </a:p>
        </p:txBody>
      </p:sp>
    </p:spTree>
    <p:extLst>
      <p:ext uri="{BB962C8B-B14F-4D97-AF65-F5344CB8AC3E}">
        <p14:creationId xmlns:p14="http://schemas.microsoft.com/office/powerpoint/2010/main" val="1652083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사각형: 둥근 모서리 34"/>
          <p:cNvSpPr/>
          <p:nvPr/>
        </p:nvSpPr>
        <p:spPr>
          <a:xfrm>
            <a:off x="4281124" y="492981"/>
            <a:ext cx="4594400" cy="5478449"/>
          </a:xfrm>
          <a:prstGeom prst="roundRect">
            <a:avLst>
              <a:gd name="adj" fmla="val 4076"/>
            </a:avLst>
          </a:prstGeom>
          <a:solidFill>
            <a:schemeClr val="accent1">
              <a:lumMod val="20000"/>
              <a:lumOff val="80000"/>
            </a:schemeClr>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내용 개체 틀 2"/>
          <p:cNvSpPr>
            <a:spLocks noGrp="1"/>
          </p:cNvSpPr>
          <p:nvPr>
            <p:ph idx="1"/>
          </p:nvPr>
        </p:nvSpPr>
        <p:spPr>
          <a:xfrm>
            <a:off x="112478" y="4466362"/>
            <a:ext cx="3649649" cy="1956020"/>
          </a:xfrm>
        </p:spPr>
        <p:txBody>
          <a:bodyPr>
            <a:noAutofit/>
          </a:bodyPr>
          <a:lstStyle/>
          <a:p>
            <a:pPr marL="0" indent="0" algn="just">
              <a:lnSpc>
                <a:spcPct val="100000"/>
              </a:lnSpc>
              <a:spcBef>
                <a:spcPts val="0"/>
              </a:spcBef>
              <a:buNone/>
            </a:pPr>
            <a:r>
              <a:rPr lang="en-US" altLang="ko-KR" sz="2400" dirty="0"/>
              <a:t>"Debugging […] remains as </a:t>
            </a:r>
            <a:r>
              <a:rPr lang="en-US" altLang="ko-KR" sz="2400" b="1" dirty="0"/>
              <a:t>labor-intensive </a:t>
            </a:r>
            <a:r>
              <a:rPr lang="en-US" altLang="ko-KR" sz="2400" dirty="0"/>
              <a:t>and </a:t>
            </a:r>
            <a:r>
              <a:rPr lang="en-US" altLang="ko-KR" sz="2400" b="1" dirty="0"/>
              <a:t>painful</a:t>
            </a:r>
            <a:r>
              <a:rPr lang="en-US" altLang="ko-KR" sz="2400" dirty="0"/>
              <a:t> </a:t>
            </a:r>
            <a:r>
              <a:rPr lang="en-US" altLang="ko-KR" sz="2400" b="1" dirty="0"/>
              <a:t>as it was five decades ago</a:t>
            </a:r>
            <a:r>
              <a:rPr lang="en-US" altLang="ko-KR" sz="2400" dirty="0"/>
              <a:t>"</a:t>
            </a:r>
          </a:p>
          <a:p>
            <a:pPr marL="0" indent="0" algn="just">
              <a:lnSpc>
                <a:spcPct val="100000"/>
              </a:lnSpc>
              <a:spcBef>
                <a:spcPts val="0"/>
              </a:spcBef>
              <a:buNone/>
            </a:pPr>
            <a:r>
              <a:rPr lang="en-US" altLang="ko-KR" sz="2400" dirty="0"/>
              <a:t>           - Andreas Zeller, 2001</a:t>
            </a:r>
          </a:p>
          <a:p>
            <a:pPr marL="0" indent="0" algn="just">
              <a:lnSpc>
                <a:spcPct val="100000"/>
              </a:lnSpc>
              <a:spcBef>
                <a:spcPts val="0"/>
              </a:spcBef>
              <a:buNone/>
            </a:pPr>
            <a:endParaRPr lang="ko-KR" altLang="en-US" sz="2400" dirty="0"/>
          </a:p>
        </p:txBody>
      </p:sp>
      <p:sp>
        <p:nvSpPr>
          <p:cNvPr id="4" name="날짜 개체 틀 3"/>
          <p:cNvSpPr>
            <a:spLocks noGrp="1"/>
          </p:cNvSpPr>
          <p:nvPr>
            <p:ph type="dt" sz="half" idx="10"/>
          </p:nvPr>
        </p:nvSpPr>
        <p:spPr/>
        <p:txBody>
          <a:bodyPr/>
          <a:lstStyle/>
          <a:p>
            <a:fld id="{FF0DD9DA-A709-4F48-90B6-7E4371902580}"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2</a:t>
            </a:fld>
            <a:endParaRPr lang="ko-KR" altLang="en-US"/>
          </a:p>
        </p:txBody>
      </p:sp>
      <p:sp>
        <p:nvSpPr>
          <p:cNvPr id="7" name="TextBox 6"/>
          <p:cNvSpPr txBox="1"/>
          <p:nvPr/>
        </p:nvSpPr>
        <p:spPr>
          <a:xfrm>
            <a:off x="807824" y="1124249"/>
            <a:ext cx="2323507" cy="1323439"/>
          </a:xfrm>
          <a:prstGeom prst="rect">
            <a:avLst/>
          </a:prstGeom>
          <a:noFill/>
        </p:spPr>
        <p:txBody>
          <a:bodyPr wrap="square" rtlCol="0">
            <a:spAutoFit/>
          </a:bodyPr>
          <a:lstStyle/>
          <a:p>
            <a:pPr algn="ctr"/>
            <a:r>
              <a:rPr lang="en-US" altLang="ko-KR" sz="4000" dirty="0" err="1">
                <a:latin typeface="Courier New" panose="02070309020205020404" pitchFamily="49" charset="0"/>
                <a:cs typeface="Courier New" panose="02070309020205020404" pitchFamily="49" charset="0"/>
              </a:rPr>
              <a:t>printf</a:t>
            </a:r>
            <a:endParaRPr lang="en-US" altLang="ko-KR" sz="4000" dirty="0">
              <a:latin typeface="Courier New" panose="02070309020205020404" pitchFamily="49" charset="0"/>
              <a:cs typeface="Courier New" panose="02070309020205020404" pitchFamily="49" charset="0"/>
            </a:endParaRPr>
          </a:p>
          <a:p>
            <a:pPr algn="ctr"/>
            <a:r>
              <a:rPr lang="en-US" altLang="ko-KR" sz="4000" dirty="0">
                <a:latin typeface="Courier New" panose="02070309020205020404" pitchFamily="49" charset="0"/>
                <a:cs typeface="Courier New" panose="02070309020205020404" pitchFamily="49" charset="0"/>
              </a:rPr>
              <a:t>+</a:t>
            </a:r>
            <a:endParaRPr lang="ko-KR" altLang="en-US" sz="4000" dirty="0">
              <a:latin typeface="Courier New" panose="02070309020205020404" pitchFamily="49" charset="0"/>
              <a:cs typeface="Courier New" panose="02070309020205020404" pitchFamily="49" charset="0"/>
            </a:endParaRPr>
          </a:p>
        </p:txBody>
      </p:sp>
      <p:pic>
        <p:nvPicPr>
          <p:cNvPr id="1028" name="Picture 4" descr="Image result for brai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810" y="2360224"/>
            <a:ext cx="1449458" cy="14494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loud computing 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341412" y="628274"/>
            <a:ext cx="4572001" cy="28260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otebook png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6672" y="1124115"/>
            <a:ext cx="763988" cy="7639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Notebook png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4678" y="2037709"/>
            <a:ext cx="763988" cy="7639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Notebook png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0660" y="2486109"/>
            <a:ext cx="763988" cy="7639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Notebook png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57078" y="634657"/>
            <a:ext cx="763988" cy="7639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Notebook png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88934" y="1655715"/>
            <a:ext cx="763988" cy="7639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mage result for Notebook png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1394" y="2406598"/>
            <a:ext cx="763988" cy="7639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mage result for Notebook png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3889" y="1536404"/>
            <a:ext cx="763988" cy="7639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Image result for Notebook png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1588" y="793204"/>
            <a:ext cx="763988" cy="7639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onkey png compu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8278" y="1327913"/>
            <a:ext cx="902771" cy="7394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Image result for monkey png compu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81429" y="2211623"/>
            <a:ext cx="902771" cy="7394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monkey png compu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83315" y="2554431"/>
            <a:ext cx="902771" cy="7394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Image result for monkey png compu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32461" y="2482774"/>
            <a:ext cx="902771" cy="7394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Image result for monkey png compu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3470" y="1615691"/>
            <a:ext cx="902771" cy="7394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Image result for monkey png compu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44672" y="1712477"/>
            <a:ext cx="902771" cy="7394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Image result for monkey png compu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76546" y="675296"/>
            <a:ext cx="902771" cy="73947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Image result for monkey png compu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54190" y="805462"/>
            <a:ext cx="902771" cy="7394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직선 연결선 9"/>
          <p:cNvCxnSpPr/>
          <p:nvPr/>
        </p:nvCxnSpPr>
        <p:spPr>
          <a:xfrm>
            <a:off x="4380396" y="2417598"/>
            <a:ext cx="1535290" cy="1422881"/>
          </a:xfrm>
          <a:prstGeom prst="line">
            <a:avLst/>
          </a:prstGeom>
          <a:ln w="76200">
            <a:solidFill>
              <a:schemeClr val="accent5">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flipV="1">
            <a:off x="7256476" y="2409766"/>
            <a:ext cx="1537667" cy="1430713"/>
          </a:xfrm>
          <a:prstGeom prst="line">
            <a:avLst/>
          </a:prstGeom>
          <a:ln w="76200">
            <a:solidFill>
              <a:schemeClr val="accent5">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V="1">
            <a:off x="5907735" y="3818263"/>
            <a:ext cx="0" cy="376967"/>
          </a:xfrm>
          <a:prstGeom prst="line">
            <a:avLst/>
          </a:prstGeom>
          <a:ln w="76200">
            <a:solidFill>
              <a:schemeClr val="accent5">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flipV="1">
            <a:off x="7268725" y="3818262"/>
            <a:ext cx="0" cy="376967"/>
          </a:xfrm>
          <a:prstGeom prst="line">
            <a:avLst/>
          </a:prstGeom>
          <a:ln w="76200">
            <a:solidFill>
              <a:schemeClr val="accent5">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38" name="Picture 14" descr="Image result for gear png"/>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014579" y="3356460"/>
            <a:ext cx="1179890" cy="1179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6" name="내용 개체 틀 2"/>
          <p:cNvSpPr txBox="1">
            <a:spLocks/>
          </p:cNvSpPr>
          <p:nvPr/>
        </p:nvSpPr>
        <p:spPr>
          <a:xfrm>
            <a:off x="4464997" y="4525617"/>
            <a:ext cx="4324829" cy="157092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ko-KR" sz="2400" b="1" dirty="0">
                <a:solidFill>
                  <a:srgbClr val="0000FF"/>
                </a:solidFill>
              </a:rPr>
              <a:t>Automated, parallel generation of debugging information using </a:t>
            </a:r>
            <a:br>
              <a:rPr lang="en-US" altLang="ko-KR" sz="2400" b="1" dirty="0">
                <a:solidFill>
                  <a:srgbClr val="0000FF"/>
                </a:solidFill>
              </a:rPr>
            </a:br>
            <a:r>
              <a:rPr lang="en-US" altLang="ko-KR" sz="2400" b="1" dirty="0">
                <a:solidFill>
                  <a:srgbClr val="0000FF"/>
                </a:solidFill>
              </a:rPr>
              <a:t>mutation analysis</a:t>
            </a:r>
            <a:endParaRPr lang="ko-KR" altLang="en-US" sz="2400" b="1" dirty="0">
              <a:solidFill>
                <a:srgbClr val="0000FF"/>
              </a:solidFill>
            </a:endParaRPr>
          </a:p>
        </p:txBody>
      </p:sp>
      <p:sp>
        <p:nvSpPr>
          <p:cNvPr id="2" name="화살표: 오른쪽 1"/>
          <p:cNvSpPr/>
          <p:nvPr/>
        </p:nvSpPr>
        <p:spPr>
          <a:xfrm>
            <a:off x="3688053" y="2424033"/>
            <a:ext cx="531064" cy="1727469"/>
          </a:xfrm>
          <a:prstGeom prst="rightArrow">
            <a:avLst>
              <a:gd name="adj1" fmla="val 50000"/>
              <a:gd name="adj2" fmla="val 43274"/>
            </a:avLst>
          </a:prstGeom>
          <a:gradFill flip="none" rotWithShape="1">
            <a:gsLst>
              <a:gs pos="0">
                <a:schemeClr val="accent1">
                  <a:tint val="66000"/>
                  <a:satMod val="160000"/>
                </a:schemeClr>
              </a:gs>
              <a:gs pos="45000">
                <a:schemeClr val="accent1">
                  <a:tint val="44500"/>
                  <a:satMod val="160000"/>
                </a:schemeClr>
              </a:gs>
              <a:gs pos="89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005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build="p"/>
      <p:bldP spid="7" grpId="0"/>
      <p:bldP spid="46"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35132" y="906449"/>
            <a:ext cx="8451040" cy="1230688"/>
          </a:xfrm>
        </p:spPr>
        <p:txBody>
          <a:bodyPr>
            <a:noAutofit/>
          </a:bodyPr>
          <a:lstStyle/>
          <a:p>
            <a:r>
              <a:rPr lang="en-US" altLang="ko-KR" dirty="0"/>
              <a:t>Debugging Real-world Programs </a:t>
            </a:r>
            <a:br>
              <a:rPr lang="en-US" altLang="ko-KR" dirty="0"/>
            </a:br>
            <a:r>
              <a:rPr lang="en-US" altLang="ko-KR" dirty="0"/>
              <a:t>with Mutation-Based Fault Localization</a:t>
            </a:r>
            <a:endParaRPr lang="ko-KR" altLang="en-US" dirty="0"/>
          </a:p>
        </p:txBody>
      </p:sp>
      <p:pic>
        <p:nvPicPr>
          <p:cNvPr id="7" name="내용 개체 틀 6"/>
          <p:cNvPicPr>
            <a:picLocks noGrp="1" noChangeAspect="1"/>
          </p:cNvPicPr>
          <p:nvPr>
            <p:ph idx="1"/>
          </p:nvPr>
        </p:nvPicPr>
        <p:blipFill rotWithShape="1">
          <a:blip r:embed="rId3"/>
          <a:srcRect r="53082"/>
          <a:stretch/>
        </p:blipFill>
        <p:spPr>
          <a:xfrm>
            <a:off x="134417" y="2137137"/>
            <a:ext cx="4385331" cy="3248889"/>
          </a:xfrm>
          <a:prstGeom prst="rect">
            <a:avLst/>
          </a:prstGeom>
        </p:spPr>
      </p:pic>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20</a:t>
            </a:fld>
            <a:endParaRPr lang="ko-KR" altLang="en-US"/>
          </a:p>
        </p:txBody>
      </p:sp>
      <p:pic>
        <p:nvPicPr>
          <p:cNvPr id="8" name="내용 개체 틀 6"/>
          <p:cNvPicPr>
            <a:picLocks noChangeAspect="1"/>
          </p:cNvPicPr>
          <p:nvPr/>
        </p:nvPicPr>
        <p:blipFill rotWithShape="1">
          <a:blip r:embed="rId3"/>
          <a:srcRect l="46971"/>
          <a:stretch/>
        </p:blipFill>
        <p:spPr>
          <a:xfrm>
            <a:off x="4519748" y="2137137"/>
            <a:ext cx="4545440" cy="3248889"/>
          </a:xfrm>
          <a:prstGeom prst="rect">
            <a:avLst/>
          </a:prstGeom>
        </p:spPr>
      </p:pic>
    </p:spTree>
    <p:extLst>
      <p:ext uri="{BB962C8B-B14F-4D97-AF65-F5344CB8AC3E}">
        <p14:creationId xmlns:p14="http://schemas.microsoft.com/office/powerpoint/2010/main" val="253976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232013"/>
            <a:ext cx="8193803" cy="982832"/>
          </a:xfrm>
        </p:spPr>
        <p:txBody>
          <a:bodyPr/>
          <a:lstStyle/>
          <a:p>
            <a:pPr algn="ctr"/>
            <a:r>
              <a:rPr lang="en-US" altLang="ko-KR" dirty="0"/>
              <a:t>Multilingual Programs</a:t>
            </a:r>
            <a:endParaRPr lang="ko-KR" altLang="en-US" dirty="0"/>
          </a:p>
        </p:txBody>
      </p:sp>
      <p:sp>
        <p:nvSpPr>
          <p:cNvPr id="3" name="내용 개체 틀 2"/>
          <p:cNvSpPr>
            <a:spLocks noGrp="1"/>
          </p:cNvSpPr>
          <p:nvPr>
            <p:ph idx="1"/>
          </p:nvPr>
        </p:nvSpPr>
        <p:spPr>
          <a:xfrm>
            <a:off x="245662" y="1394233"/>
            <a:ext cx="8563341" cy="4782729"/>
          </a:xfrm>
        </p:spPr>
        <p:txBody>
          <a:bodyPr>
            <a:normAutofit/>
          </a:bodyPr>
          <a:lstStyle/>
          <a:p>
            <a:pPr>
              <a:lnSpc>
                <a:spcPct val="100000"/>
              </a:lnSpc>
            </a:pPr>
            <a:r>
              <a:rPr lang="en-US" altLang="ko-KR" dirty="0"/>
              <a:t>Multilingual programming is getting widely used to help reuse legacy libraries and to leverage the language best suited to the developers' need</a:t>
            </a:r>
          </a:p>
          <a:p>
            <a:pPr lvl="1">
              <a:lnSpc>
                <a:spcPct val="100000"/>
              </a:lnSpc>
            </a:pPr>
            <a:r>
              <a:rPr lang="en-US" altLang="ko-KR" dirty="0"/>
              <a:t>Around </a:t>
            </a:r>
            <a:r>
              <a:rPr lang="en-US" altLang="ko-KR" b="1" dirty="0"/>
              <a:t>60% of open-source projects</a:t>
            </a:r>
            <a:r>
              <a:rPr lang="en-US" altLang="ko-KR" dirty="0"/>
              <a:t> have </a:t>
            </a:r>
            <a:r>
              <a:rPr lang="en-US" altLang="ko-KR" b="1" dirty="0"/>
              <a:t>multilingual code </a:t>
            </a:r>
            <a:r>
              <a:rPr lang="en-US" altLang="ko-KR" dirty="0"/>
              <a:t>to date [Mayer </a:t>
            </a:r>
            <a:r>
              <a:rPr lang="en-US" altLang="ko-KR" i="1" dirty="0"/>
              <a:t>et al</a:t>
            </a:r>
            <a:r>
              <a:rPr lang="en-US" altLang="ko-KR" dirty="0"/>
              <a:t>., EASE'15]</a:t>
            </a:r>
          </a:p>
          <a:p>
            <a:pPr lvl="1">
              <a:lnSpc>
                <a:spcPct val="100000"/>
              </a:lnSpc>
            </a:pPr>
            <a:endParaRPr lang="en-US" altLang="ko-KR" dirty="0"/>
          </a:p>
          <a:p>
            <a:pPr>
              <a:lnSpc>
                <a:spcPct val="100000"/>
              </a:lnSpc>
            </a:pPr>
            <a:r>
              <a:rPr lang="en-US" altLang="ko-KR" dirty="0"/>
              <a:t>A multilingual program consists of code fragments each of which is written in a language and their interfaces</a:t>
            </a:r>
          </a:p>
        </p:txBody>
      </p:sp>
      <p:sp>
        <p:nvSpPr>
          <p:cNvPr id="4" name="날짜 개체 틀 3"/>
          <p:cNvSpPr>
            <a:spLocks noGrp="1"/>
          </p:cNvSpPr>
          <p:nvPr>
            <p:ph type="dt" sz="half" idx="10"/>
          </p:nvPr>
        </p:nvSpPr>
        <p:spPr/>
        <p:txBody>
          <a:bodyPr/>
          <a:lstStyle/>
          <a:p>
            <a:fld id="{4D1A6320-5963-4A3F-8316-D265FA520B74}" type="datetime1">
              <a:rPr lang="ko-KR" altLang="en-US" smtClean="0"/>
              <a:t>2016-12-22</a:t>
            </a:fld>
            <a:endParaRPr lang="ko-KR" altLang="en-US" dirty="0"/>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21</a:t>
            </a:fld>
            <a:endParaRPr lang="ko-KR" altLang="en-US"/>
          </a:p>
        </p:txBody>
      </p:sp>
    </p:spTree>
    <p:extLst>
      <p:ext uri="{BB962C8B-B14F-4D97-AF65-F5344CB8AC3E}">
        <p14:creationId xmlns:p14="http://schemas.microsoft.com/office/powerpoint/2010/main" val="1298382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1162" y="58936"/>
            <a:ext cx="8545489" cy="639162"/>
          </a:xfrm>
        </p:spPr>
        <p:txBody>
          <a:bodyPr>
            <a:normAutofit/>
          </a:bodyPr>
          <a:lstStyle/>
          <a:p>
            <a:pPr algn="ctr"/>
            <a:r>
              <a:rPr lang="en-US" altLang="ko-KR" sz="3200" dirty="0"/>
              <a:t>Java/C Program Example</a:t>
            </a:r>
            <a:endParaRPr lang="ko-KR" altLang="en-US" sz="3200" dirty="0"/>
          </a:p>
        </p:txBody>
      </p:sp>
      <p:sp>
        <p:nvSpPr>
          <p:cNvPr id="3" name="내용 개체 틀 2"/>
          <p:cNvSpPr>
            <a:spLocks noGrp="1"/>
          </p:cNvSpPr>
          <p:nvPr>
            <p:ph idx="1"/>
          </p:nvPr>
        </p:nvSpPr>
        <p:spPr>
          <a:xfrm>
            <a:off x="241163" y="944550"/>
            <a:ext cx="7174524" cy="2371405"/>
          </a:xfrm>
          <a:solidFill>
            <a:schemeClr val="bg1"/>
          </a:solidFill>
          <a:ln>
            <a:solidFill>
              <a:schemeClr val="tx1"/>
            </a:solidFill>
          </a:ln>
          <a:effectLst/>
        </p:spPr>
        <p:txBody>
          <a:bodyPr anchor="ctr">
            <a:normAutofit/>
          </a:bodyPr>
          <a:lstStyle/>
          <a:p>
            <a:pPr marL="0" indent="0">
              <a:lnSpc>
                <a:spcPct val="100000"/>
              </a:lnSpc>
              <a:spcBef>
                <a:spcPts val="0"/>
              </a:spcBef>
              <a:buNone/>
            </a:pPr>
            <a:r>
              <a:rPr lang="en-US" altLang="ko-KR" sz="1600" dirty="0">
                <a:latin typeface="Courier New" panose="02070309020205020404" pitchFamily="49" charset="0"/>
                <a:cs typeface="Courier New" panose="02070309020205020404" pitchFamily="49" charset="0"/>
              </a:rPr>
              <a:t>01   class </a:t>
            </a:r>
            <a:r>
              <a:rPr lang="en-US" altLang="ko-KR" sz="1600" dirty="0" err="1">
                <a:latin typeface="Courier New" panose="02070309020205020404" pitchFamily="49" charset="0"/>
                <a:cs typeface="Courier New" panose="02070309020205020404" pitchFamily="49" charset="0"/>
              </a:rPr>
              <a:t>IntList</a:t>
            </a:r>
            <a:r>
              <a:rPr lang="en-US" altLang="ko-KR" sz="1600" dirty="0">
                <a:latin typeface="Courier New" panose="02070309020205020404" pitchFamily="49" charset="0"/>
                <a:cs typeface="Courier New" panose="02070309020205020404" pitchFamily="49" charset="0"/>
              </a:rPr>
              <a:t> {</a:t>
            </a:r>
          </a:p>
          <a:p>
            <a:pPr marL="0" indent="0">
              <a:lnSpc>
                <a:spcPct val="100000"/>
              </a:lnSpc>
              <a:spcBef>
                <a:spcPts val="0"/>
              </a:spcBef>
              <a:spcAft>
                <a:spcPts val="1000"/>
              </a:spcAft>
              <a:buNone/>
            </a:pPr>
            <a:r>
              <a:rPr lang="en-US" altLang="ko-KR" sz="1600" dirty="0">
                <a:latin typeface="Courier New" panose="02070309020205020404" pitchFamily="49" charset="0"/>
                <a:cs typeface="Courier New" panose="02070309020205020404" pitchFamily="49" charset="0"/>
              </a:rPr>
              <a:t>02     static { </a:t>
            </a:r>
            <a:r>
              <a:rPr lang="en-US" altLang="ko-KR" sz="1600" dirty="0" err="1">
                <a:latin typeface="Courier New" panose="02070309020205020404" pitchFamily="49" charset="0"/>
                <a:cs typeface="Courier New" panose="02070309020205020404" pitchFamily="49" charset="0"/>
              </a:rPr>
              <a:t>System.loadLibrary</a:t>
            </a:r>
            <a:r>
              <a:rPr lang="en-US" altLang="ko-KR" sz="1600" dirty="0">
                <a:latin typeface="Courier New" panose="02070309020205020404" pitchFamily="49" charset="0"/>
                <a:cs typeface="Courier New" panose="02070309020205020404" pitchFamily="49" charset="0"/>
              </a:rPr>
              <a:t>(“</a:t>
            </a:r>
            <a:r>
              <a:rPr lang="en-US" altLang="ko-KR" sz="1600" dirty="0" err="1">
                <a:latin typeface="Courier New" panose="02070309020205020404" pitchFamily="49" charset="0"/>
                <a:cs typeface="Courier New" panose="02070309020205020404" pitchFamily="49" charset="0"/>
              </a:rPr>
              <a:t>IntList</a:t>
            </a:r>
            <a:r>
              <a:rPr lang="en-US" altLang="ko-KR" sz="16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altLang="ko-KR" sz="1600" dirty="0">
                <a:latin typeface="Courier New" panose="02070309020205020404" pitchFamily="49" charset="0"/>
                <a:cs typeface="Courier New" panose="02070309020205020404" pitchFamily="49" charset="0"/>
              </a:rPr>
              <a:t>03     </a:t>
            </a:r>
            <a:r>
              <a:rPr lang="en-US" altLang="ko-KR" sz="1600" dirty="0" err="1">
                <a:latin typeface="Courier New" panose="02070309020205020404" pitchFamily="49" charset="0"/>
                <a:cs typeface="Courier New" panose="02070309020205020404" pitchFamily="49" charset="0"/>
              </a:rPr>
              <a:t>int</a:t>
            </a:r>
            <a:r>
              <a:rPr lang="en-US" altLang="ko-KR" sz="1600" dirty="0">
                <a:latin typeface="Courier New" panose="02070309020205020404" pitchFamily="49" charset="0"/>
                <a:cs typeface="Courier New" panose="02070309020205020404" pitchFamily="49" charset="0"/>
              </a:rPr>
              <a:t> [] </a:t>
            </a:r>
            <a:r>
              <a:rPr lang="en-US" altLang="ko-KR" sz="1600" dirty="0" err="1">
                <a:latin typeface="Courier New" panose="02070309020205020404" pitchFamily="49" charset="0"/>
                <a:cs typeface="Courier New" panose="02070309020205020404" pitchFamily="49" charset="0"/>
              </a:rPr>
              <a:t>arr</a:t>
            </a:r>
            <a:r>
              <a:rPr lang="en-US" altLang="ko-KR" sz="1600" dirty="0">
                <a:latin typeface="Courier New" panose="02070309020205020404" pitchFamily="49" charset="0"/>
                <a:cs typeface="Courier New" panose="02070309020205020404" pitchFamily="49" charset="0"/>
              </a:rPr>
              <a:t> = null;</a:t>
            </a:r>
          </a:p>
          <a:p>
            <a:pPr marL="0" indent="0">
              <a:lnSpc>
                <a:spcPct val="100000"/>
              </a:lnSpc>
              <a:spcBef>
                <a:spcPts val="0"/>
              </a:spcBef>
              <a:buNone/>
            </a:pPr>
            <a:r>
              <a:rPr lang="en-US" altLang="ko-KR" sz="1600" dirty="0">
                <a:latin typeface="Courier New" panose="02070309020205020404" pitchFamily="49" charset="0"/>
                <a:cs typeface="Courier New" panose="02070309020205020404" pitchFamily="49" charset="0"/>
              </a:rPr>
              <a:t>04     </a:t>
            </a:r>
            <a:r>
              <a:rPr lang="en-US" altLang="ko-KR" sz="1600" dirty="0" err="1">
                <a:latin typeface="Courier New" panose="02070309020205020404" pitchFamily="49" charset="0"/>
                <a:cs typeface="Courier New" panose="02070309020205020404" pitchFamily="49" charset="0"/>
              </a:rPr>
              <a:t>int</a:t>
            </a:r>
            <a:r>
              <a:rPr lang="en-US" altLang="ko-KR" sz="1600" dirty="0">
                <a:latin typeface="Courier New" panose="02070309020205020404" pitchFamily="49" charset="0"/>
                <a:cs typeface="Courier New" panose="02070309020205020404" pitchFamily="49" charset="0"/>
              </a:rPr>
              <a:t> size = 0 ;</a:t>
            </a:r>
          </a:p>
          <a:p>
            <a:pPr marL="0" indent="0">
              <a:lnSpc>
                <a:spcPct val="100000"/>
              </a:lnSpc>
              <a:spcBef>
                <a:spcPts val="0"/>
              </a:spcBef>
              <a:buNone/>
            </a:pPr>
            <a:r>
              <a:rPr lang="en-US" altLang="ko-KR" sz="1400" spc="-3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altLang="ko-KR" sz="1600" dirty="0">
                <a:latin typeface="Courier New" panose="02070309020205020404" pitchFamily="49" charset="0"/>
                <a:cs typeface="Courier New" panose="02070309020205020404" pitchFamily="49" charset="0"/>
              </a:rPr>
              <a:t>05     public </a:t>
            </a:r>
            <a:r>
              <a:rPr lang="en-US" altLang="ko-KR" sz="1600" dirty="0" err="1">
                <a:latin typeface="Courier New" panose="02070309020205020404" pitchFamily="49" charset="0"/>
                <a:cs typeface="Courier New" panose="02070309020205020404" pitchFamily="49" charset="0"/>
              </a:rPr>
              <a:t>int</a:t>
            </a:r>
            <a:r>
              <a:rPr lang="en-US" altLang="ko-KR" sz="1600" dirty="0">
                <a:latin typeface="Courier New" panose="02070309020205020404" pitchFamily="49" charset="0"/>
                <a:cs typeface="Courier New" panose="02070309020205020404" pitchFamily="49" charset="0"/>
              </a:rPr>
              <a:t> </a:t>
            </a:r>
            <a:r>
              <a:rPr lang="en-US" altLang="ko-KR" sz="1600" dirty="0" err="1">
                <a:latin typeface="Courier New" panose="02070309020205020404" pitchFamily="49" charset="0"/>
                <a:cs typeface="Courier New" panose="02070309020205020404" pitchFamily="49" charset="0"/>
              </a:rPr>
              <a:t>getSize</a:t>
            </a:r>
            <a:r>
              <a:rPr lang="en-US" altLang="ko-KR" sz="1600" dirty="0">
                <a:latin typeface="Courier New" panose="02070309020205020404" pitchFamily="49" charset="0"/>
                <a:cs typeface="Courier New" panose="02070309020205020404" pitchFamily="49" charset="0"/>
              </a:rPr>
              <a:t>() { return size ; }</a:t>
            </a:r>
          </a:p>
          <a:p>
            <a:pPr marL="0" indent="0">
              <a:lnSpc>
                <a:spcPct val="100000"/>
              </a:lnSpc>
              <a:spcBef>
                <a:spcPts val="0"/>
              </a:spcBef>
              <a:buNone/>
            </a:pPr>
            <a:endParaRPr lang="en-US" altLang="ko-KR" sz="16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altLang="ko-KR" sz="1600" dirty="0">
                <a:latin typeface="Courier New" panose="02070309020205020404" pitchFamily="49" charset="0"/>
                <a:cs typeface="Courier New" panose="02070309020205020404" pitchFamily="49" charset="0"/>
              </a:rPr>
              <a:t>06     public </a:t>
            </a:r>
            <a:r>
              <a:rPr lang="en-US" altLang="ko-KR" sz="1600" b="1" dirty="0">
                <a:latin typeface="Courier New" panose="02070309020205020404" pitchFamily="49" charset="0"/>
                <a:cs typeface="Courier New" panose="02070309020205020404" pitchFamily="49" charset="0"/>
              </a:rPr>
              <a:t>native</a:t>
            </a:r>
            <a:r>
              <a:rPr lang="en-US" altLang="ko-KR" sz="1600" dirty="0">
                <a:latin typeface="Courier New" panose="02070309020205020404" pitchFamily="49" charset="0"/>
                <a:cs typeface="Courier New" panose="02070309020205020404" pitchFamily="49" charset="0"/>
              </a:rPr>
              <a:t> void sort();</a:t>
            </a:r>
          </a:p>
          <a:p>
            <a:pPr marL="0" indent="0">
              <a:lnSpc>
                <a:spcPct val="100000"/>
              </a:lnSpc>
              <a:spcBef>
                <a:spcPts val="0"/>
              </a:spcBef>
              <a:buNone/>
            </a:pPr>
            <a:r>
              <a:rPr lang="en-US" altLang="ko-KR" sz="1400" spc="-300" dirty="0">
                <a:latin typeface="Courier New" panose="02070309020205020404" pitchFamily="49" charset="0"/>
                <a:cs typeface="Courier New" panose="02070309020205020404" pitchFamily="49" charset="0"/>
              </a:rPr>
              <a:t>...</a:t>
            </a:r>
            <a:endParaRPr lang="ko-KR" altLang="en-US" sz="1400" spc="-300" dirty="0">
              <a:latin typeface="Courier New" panose="02070309020205020404" pitchFamily="49" charset="0"/>
              <a:cs typeface="Courier New" panose="02070309020205020404" pitchFamily="49" charset="0"/>
            </a:endParaRPr>
          </a:p>
        </p:txBody>
      </p:sp>
      <p:sp>
        <p:nvSpPr>
          <p:cNvPr id="4" name="날짜 개체 틀 3"/>
          <p:cNvSpPr>
            <a:spLocks noGrp="1"/>
          </p:cNvSpPr>
          <p:nvPr>
            <p:ph type="dt" sz="half" idx="10"/>
          </p:nvPr>
        </p:nvSpPr>
        <p:spPr/>
        <p:txBody>
          <a:bodyPr/>
          <a:lstStyle/>
          <a:p>
            <a:fld id="{14DD7475-B0B3-4FC7-AE87-3E761DAE936B}"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22</a:t>
            </a:fld>
            <a:endParaRPr lang="ko-KR" altLang="en-US"/>
          </a:p>
        </p:txBody>
      </p:sp>
      <p:sp>
        <p:nvSpPr>
          <p:cNvPr id="8" name="내용 개체 틀 2"/>
          <p:cNvSpPr txBox="1">
            <a:spLocks/>
          </p:cNvSpPr>
          <p:nvPr/>
        </p:nvSpPr>
        <p:spPr>
          <a:xfrm>
            <a:off x="241162" y="3584442"/>
            <a:ext cx="7174525" cy="2683420"/>
          </a:xfrm>
          <a:prstGeom prst="rect">
            <a:avLst/>
          </a:prstGeom>
          <a:solidFill>
            <a:schemeClr val="bg1"/>
          </a:solidFill>
          <a:ln>
            <a:solidFill>
              <a:schemeClr val="tx1"/>
            </a:solidFill>
          </a:ln>
          <a:effectLst/>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ko-KR" sz="1600" dirty="0">
                <a:latin typeface="Courier New" panose="02070309020205020404" pitchFamily="49" charset="0"/>
                <a:cs typeface="Courier New" panose="02070309020205020404" pitchFamily="49" charset="0"/>
              </a:rPr>
              <a:t>11  void </a:t>
            </a:r>
            <a:r>
              <a:rPr lang="en-US" altLang="ko-KR" sz="1600" dirty="0" err="1">
                <a:latin typeface="Courier New" panose="02070309020205020404" pitchFamily="49" charset="0"/>
                <a:cs typeface="Courier New" panose="02070309020205020404" pitchFamily="49" charset="0"/>
              </a:rPr>
              <a:t>Java_IntList_sort</a:t>
            </a:r>
            <a:r>
              <a:rPr lang="en-US" altLang="ko-KR" sz="1600" dirty="0">
                <a:latin typeface="Courier New" panose="02070309020205020404" pitchFamily="49" charset="0"/>
                <a:cs typeface="Courier New" panose="02070309020205020404" pitchFamily="49" charset="0"/>
              </a:rPr>
              <a:t>(</a:t>
            </a:r>
            <a:r>
              <a:rPr lang="en-US" altLang="ko-KR" sz="1600" dirty="0" err="1">
                <a:latin typeface="Courier New" panose="02070309020205020404" pitchFamily="49" charset="0"/>
                <a:cs typeface="Courier New" panose="02070309020205020404" pitchFamily="49" charset="0"/>
              </a:rPr>
              <a:t>JNIEnv</a:t>
            </a:r>
            <a:r>
              <a:rPr lang="en-US" altLang="ko-KR" sz="1600" dirty="0">
                <a:latin typeface="Courier New" panose="02070309020205020404" pitchFamily="49" charset="0"/>
                <a:cs typeface="Courier New" panose="02070309020205020404" pitchFamily="49" charset="0"/>
              </a:rPr>
              <a:t> *</a:t>
            </a:r>
            <a:r>
              <a:rPr lang="en-US" altLang="ko-KR" sz="1600" dirty="0" err="1">
                <a:latin typeface="Courier New" panose="02070309020205020404" pitchFamily="49" charset="0"/>
                <a:cs typeface="Courier New" panose="02070309020205020404" pitchFamily="49" charset="0"/>
              </a:rPr>
              <a:t>env</a:t>
            </a:r>
            <a:r>
              <a:rPr lang="en-US" altLang="ko-KR" sz="1600" dirty="0">
                <a:latin typeface="Courier New" panose="02070309020205020404" pitchFamily="49" charset="0"/>
                <a:cs typeface="Courier New" panose="02070309020205020404" pitchFamily="49" charset="0"/>
              </a:rPr>
              <a:t>, </a:t>
            </a:r>
            <a:r>
              <a:rPr lang="en-US" altLang="ko-KR" sz="1600" dirty="0" err="1">
                <a:latin typeface="Courier New" panose="02070309020205020404" pitchFamily="49" charset="0"/>
                <a:cs typeface="Courier New" panose="02070309020205020404" pitchFamily="49" charset="0"/>
              </a:rPr>
              <a:t>jobject</a:t>
            </a:r>
            <a:r>
              <a:rPr lang="en-US" altLang="ko-KR" sz="1600" dirty="0">
                <a:latin typeface="Courier New" panose="02070309020205020404" pitchFamily="49" charset="0"/>
                <a:cs typeface="Courier New" panose="02070309020205020404" pitchFamily="49" charset="0"/>
              </a:rPr>
              <a:t> </a:t>
            </a:r>
            <a:r>
              <a:rPr lang="en-US" altLang="ko-KR" sz="1600" dirty="0" err="1">
                <a:latin typeface="Courier New" panose="02070309020205020404" pitchFamily="49" charset="0"/>
                <a:cs typeface="Courier New" panose="02070309020205020404" pitchFamily="49" charset="0"/>
              </a:rPr>
              <a:t>obj</a:t>
            </a:r>
            <a:r>
              <a:rPr lang="en-US" altLang="ko-KR" sz="1600" dirty="0">
                <a:latin typeface="Courier New" panose="02070309020205020404" pitchFamily="49" charset="0"/>
                <a:cs typeface="Courier New" panose="02070309020205020404" pitchFamily="49" charset="0"/>
              </a:rPr>
              <a:t>){</a:t>
            </a:r>
          </a:p>
          <a:p>
            <a:pPr marL="0" indent="0">
              <a:lnSpc>
                <a:spcPct val="100000"/>
              </a:lnSpc>
              <a:spcBef>
                <a:spcPts val="0"/>
              </a:spcBef>
              <a:buFont typeface="Arial" panose="020B0604020202020204" pitchFamily="34" charset="0"/>
              <a:buNone/>
            </a:pPr>
            <a:r>
              <a:rPr lang="en-US" altLang="ko-KR" sz="1400" spc="-300" dirty="0">
                <a:latin typeface="Courier New" panose="02070309020205020404" pitchFamily="49" charset="0"/>
                <a:cs typeface="Courier New" panose="02070309020205020404" pitchFamily="49" charset="0"/>
              </a:rPr>
              <a:t>...</a:t>
            </a:r>
          </a:p>
          <a:p>
            <a:pPr marL="0" indent="0">
              <a:lnSpc>
                <a:spcPct val="100000"/>
              </a:lnSpc>
              <a:spcBef>
                <a:spcPts val="0"/>
              </a:spcBef>
              <a:buFont typeface="Arial" panose="020B0604020202020204" pitchFamily="34" charset="0"/>
              <a:buNone/>
            </a:pPr>
            <a:r>
              <a:rPr lang="en-US" altLang="ko-KR" sz="1600" dirty="0">
                <a:latin typeface="Courier New" panose="02070309020205020404" pitchFamily="49" charset="0"/>
                <a:cs typeface="Courier New" panose="02070309020205020404" pitchFamily="49" charset="0"/>
              </a:rPr>
              <a:t>12    </a:t>
            </a:r>
            <a:r>
              <a:rPr lang="en-US" altLang="ko-KR" sz="1600" dirty="0" err="1">
                <a:latin typeface="Courier New" panose="02070309020205020404" pitchFamily="49" charset="0"/>
                <a:cs typeface="Courier New" panose="02070309020205020404" pitchFamily="49" charset="0"/>
              </a:rPr>
              <a:t>jmethodID</a:t>
            </a:r>
            <a:r>
              <a:rPr lang="en-US" altLang="ko-KR" sz="1600" dirty="0">
                <a:latin typeface="Courier New" panose="02070309020205020404" pitchFamily="49" charset="0"/>
                <a:cs typeface="Courier New" panose="02070309020205020404" pitchFamily="49" charset="0"/>
              </a:rPr>
              <a:t> mid = </a:t>
            </a:r>
            <a:br>
              <a:rPr lang="en-US" altLang="ko-KR" sz="1600" dirty="0">
                <a:latin typeface="Courier New" panose="02070309020205020404" pitchFamily="49" charset="0"/>
                <a:cs typeface="Courier New" panose="02070309020205020404" pitchFamily="49" charset="0"/>
              </a:rPr>
            </a:br>
            <a:r>
              <a:rPr lang="en-US" altLang="ko-KR" sz="1600" dirty="0">
                <a:latin typeface="Courier New" panose="02070309020205020404" pitchFamily="49" charset="0"/>
                <a:cs typeface="Courier New" panose="02070309020205020404" pitchFamily="49" charset="0"/>
              </a:rPr>
              <a:t>         (*</a:t>
            </a:r>
            <a:r>
              <a:rPr lang="en-US" altLang="ko-KR" sz="1600" dirty="0" err="1">
                <a:latin typeface="Courier New" panose="02070309020205020404" pitchFamily="49" charset="0"/>
                <a:cs typeface="Courier New" panose="02070309020205020404" pitchFamily="49" charset="0"/>
              </a:rPr>
              <a:t>env</a:t>
            </a:r>
            <a:r>
              <a:rPr lang="en-US" altLang="ko-KR" sz="1600" dirty="0">
                <a:latin typeface="Courier New" panose="02070309020205020404" pitchFamily="49" charset="0"/>
                <a:cs typeface="Courier New" panose="02070309020205020404" pitchFamily="49" charset="0"/>
              </a:rPr>
              <a:t>)-&gt;</a:t>
            </a:r>
            <a:r>
              <a:rPr lang="en-US" altLang="ko-KR" sz="1600" b="1" dirty="0" err="1">
                <a:latin typeface="Courier New" panose="02070309020205020404" pitchFamily="49" charset="0"/>
                <a:cs typeface="Courier New" panose="02070309020205020404" pitchFamily="49" charset="0"/>
              </a:rPr>
              <a:t>GetMethodID</a:t>
            </a:r>
            <a:r>
              <a:rPr lang="en-US" altLang="ko-KR" sz="1600" dirty="0">
                <a:latin typeface="Courier New" panose="02070309020205020404" pitchFamily="49" charset="0"/>
                <a:cs typeface="Courier New" panose="02070309020205020404" pitchFamily="49" charset="0"/>
              </a:rPr>
              <a:t>(env,</a:t>
            </a:r>
            <a:r>
              <a:rPr lang="en-US" altLang="ko-KR" sz="1600" dirty="0" err="1">
                <a:latin typeface="Courier New" panose="02070309020205020404" pitchFamily="49" charset="0"/>
                <a:cs typeface="Courier New" panose="02070309020205020404" pitchFamily="49" charset="0"/>
              </a:rPr>
              <a:t>cls</a:t>
            </a:r>
            <a:r>
              <a:rPr lang="en-US" altLang="ko-KR" sz="1600" dirty="0">
                <a:latin typeface="Courier New" panose="02070309020205020404" pitchFamily="49" charset="0"/>
                <a:cs typeface="Courier New" panose="02070309020205020404" pitchFamily="49" charset="0"/>
              </a:rPr>
              <a:t>,"</a:t>
            </a:r>
            <a:r>
              <a:rPr lang="en-US" altLang="ko-KR" sz="1600" dirty="0" err="1">
                <a:latin typeface="Courier New" panose="02070309020205020404" pitchFamily="49" charset="0"/>
                <a:cs typeface="Courier New" panose="02070309020205020404" pitchFamily="49" charset="0"/>
              </a:rPr>
              <a:t>getSize</a:t>
            </a:r>
            <a:r>
              <a:rPr lang="en-US" altLang="ko-KR" sz="1600" dirty="0">
                <a:latin typeface="Courier New" panose="02070309020205020404" pitchFamily="49" charset="0"/>
                <a:cs typeface="Courier New" panose="02070309020205020404" pitchFamily="49" charset="0"/>
              </a:rPr>
              <a:t>","()I");</a:t>
            </a:r>
          </a:p>
          <a:p>
            <a:pPr marL="0" indent="0">
              <a:lnSpc>
                <a:spcPct val="100000"/>
              </a:lnSpc>
              <a:spcBef>
                <a:spcPts val="0"/>
              </a:spcBef>
              <a:buFont typeface="Arial" panose="020B0604020202020204" pitchFamily="34" charset="0"/>
              <a:buNone/>
            </a:pPr>
            <a:endParaRPr lang="en-US" altLang="ko-KR" sz="1600" dirty="0">
              <a:latin typeface="Courier New" panose="02070309020205020404" pitchFamily="49" charset="0"/>
              <a:cs typeface="Courier New" panose="02070309020205020404" pitchFamily="49" charset="0"/>
            </a:endParaRPr>
          </a:p>
          <a:p>
            <a:pPr marL="0" indent="0">
              <a:lnSpc>
                <a:spcPct val="100000"/>
              </a:lnSpc>
              <a:spcBef>
                <a:spcPts val="0"/>
              </a:spcBef>
              <a:buFont typeface="Arial" panose="020B0604020202020204" pitchFamily="34" charset="0"/>
              <a:buNone/>
            </a:pPr>
            <a:r>
              <a:rPr lang="en-US" altLang="ko-KR" sz="1600" dirty="0">
                <a:latin typeface="Courier New" panose="02070309020205020404" pitchFamily="49" charset="0"/>
                <a:cs typeface="Courier New" panose="02070309020205020404" pitchFamily="49" charset="0"/>
              </a:rPr>
              <a:t>13    </a:t>
            </a:r>
            <a:r>
              <a:rPr lang="en-US" altLang="ko-KR" sz="1600" dirty="0" err="1">
                <a:latin typeface="Courier New" panose="02070309020205020404" pitchFamily="49" charset="0"/>
                <a:cs typeface="Courier New" panose="02070309020205020404" pitchFamily="49" charset="0"/>
              </a:rPr>
              <a:t>jint</a:t>
            </a:r>
            <a:r>
              <a:rPr lang="en-US" altLang="ko-KR" sz="1600" dirty="0">
                <a:latin typeface="Courier New" panose="02070309020205020404" pitchFamily="49" charset="0"/>
                <a:cs typeface="Courier New" panose="02070309020205020404" pitchFamily="49" charset="0"/>
              </a:rPr>
              <a:t> n = (*</a:t>
            </a:r>
            <a:r>
              <a:rPr lang="en-US" altLang="ko-KR" sz="1600" dirty="0" err="1">
                <a:latin typeface="Courier New" panose="02070309020205020404" pitchFamily="49" charset="0"/>
                <a:cs typeface="Courier New" panose="02070309020205020404" pitchFamily="49" charset="0"/>
              </a:rPr>
              <a:t>env</a:t>
            </a:r>
            <a:r>
              <a:rPr lang="en-US" altLang="ko-KR" sz="1600" dirty="0">
                <a:latin typeface="Courier New" panose="02070309020205020404" pitchFamily="49" charset="0"/>
                <a:cs typeface="Courier New" panose="02070309020205020404" pitchFamily="49" charset="0"/>
              </a:rPr>
              <a:t>)-&gt;</a:t>
            </a:r>
            <a:r>
              <a:rPr lang="en-US" altLang="ko-KR" sz="1600" b="1" dirty="0" err="1">
                <a:latin typeface="Courier New" panose="02070309020205020404" pitchFamily="49" charset="0"/>
                <a:cs typeface="Courier New" panose="02070309020205020404" pitchFamily="49" charset="0"/>
              </a:rPr>
              <a:t>CallIntMethod</a:t>
            </a:r>
            <a:r>
              <a:rPr lang="en-US" altLang="ko-KR" sz="1600" dirty="0">
                <a:latin typeface="Courier New" panose="02070309020205020404" pitchFamily="49" charset="0"/>
                <a:cs typeface="Courier New" panose="02070309020205020404" pitchFamily="49" charset="0"/>
              </a:rPr>
              <a:t>(</a:t>
            </a:r>
            <a:r>
              <a:rPr lang="en-US" altLang="ko-KR" sz="1600" dirty="0" err="1">
                <a:latin typeface="Courier New" panose="02070309020205020404" pitchFamily="49" charset="0"/>
                <a:cs typeface="Courier New" panose="02070309020205020404" pitchFamily="49" charset="0"/>
              </a:rPr>
              <a:t>env</a:t>
            </a:r>
            <a:r>
              <a:rPr lang="en-US" altLang="ko-KR" sz="1600" dirty="0">
                <a:latin typeface="Courier New" panose="02070309020205020404" pitchFamily="49" charset="0"/>
                <a:cs typeface="Courier New" panose="02070309020205020404" pitchFamily="49" charset="0"/>
              </a:rPr>
              <a:t>, </a:t>
            </a:r>
            <a:r>
              <a:rPr lang="en-US" altLang="ko-KR" sz="1600" dirty="0" err="1">
                <a:latin typeface="Courier New" panose="02070309020205020404" pitchFamily="49" charset="0"/>
                <a:cs typeface="Courier New" panose="02070309020205020404" pitchFamily="49" charset="0"/>
              </a:rPr>
              <a:t>obj</a:t>
            </a:r>
            <a:r>
              <a:rPr lang="en-US" altLang="ko-KR" sz="1600" dirty="0">
                <a:latin typeface="Courier New" panose="02070309020205020404" pitchFamily="49" charset="0"/>
                <a:cs typeface="Courier New" panose="02070309020205020404" pitchFamily="49" charset="0"/>
              </a:rPr>
              <a:t>, mid);</a:t>
            </a:r>
          </a:p>
          <a:p>
            <a:pPr marL="0" indent="0">
              <a:lnSpc>
                <a:spcPct val="100000"/>
              </a:lnSpc>
              <a:spcBef>
                <a:spcPts val="0"/>
              </a:spcBef>
              <a:buFont typeface="Arial" panose="020B0604020202020204" pitchFamily="34" charset="0"/>
              <a:buNone/>
            </a:pPr>
            <a:r>
              <a:rPr lang="en-US" altLang="ko-KR" sz="1400" spc="-300" dirty="0">
                <a:latin typeface="Courier New" panose="02070309020205020404" pitchFamily="49" charset="0"/>
                <a:cs typeface="Courier New" panose="02070309020205020404" pitchFamily="49" charset="0"/>
              </a:rPr>
              <a:t>...</a:t>
            </a:r>
          </a:p>
          <a:p>
            <a:pPr marL="0" indent="0">
              <a:lnSpc>
                <a:spcPct val="100000"/>
              </a:lnSpc>
              <a:spcBef>
                <a:spcPts val="0"/>
              </a:spcBef>
              <a:buFont typeface="Arial" panose="020B0604020202020204" pitchFamily="34" charset="0"/>
              <a:buNone/>
            </a:pPr>
            <a:endParaRPr lang="en-US" altLang="ko-KR" sz="1600" dirty="0">
              <a:latin typeface="Courier New" panose="02070309020205020404" pitchFamily="49" charset="0"/>
              <a:cs typeface="Courier New" panose="02070309020205020404" pitchFamily="49" charset="0"/>
            </a:endParaRPr>
          </a:p>
          <a:p>
            <a:pPr marL="0" indent="0">
              <a:lnSpc>
                <a:spcPct val="100000"/>
              </a:lnSpc>
              <a:spcBef>
                <a:spcPts val="0"/>
              </a:spcBef>
              <a:buFont typeface="Arial" panose="020B0604020202020204" pitchFamily="34" charset="0"/>
              <a:buNone/>
            </a:pPr>
            <a:r>
              <a:rPr lang="en-US" altLang="ko-KR" sz="1600" dirty="0">
                <a:latin typeface="Courier New" panose="02070309020205020404" pitchFamily="49" charset="0"/>
                <a:cs typeface="Courier New" panose="02070309020205020404" pitchFamily="49" charset="0"/>
              </a:rPr>
              <a:t>14    </a:t>
            </a:r>
            <a:r>
              <a:rPr lang="en-US" altLang="ko-KR" sz="1600" dirty="0" err="1">
                <a:latin typeface="Courier New" panose="02070309020205020404" pitchFamily="49" charset="0"/>
                <a:cs typeface="Courier New" panose="02070309020205020404" pitchFamily="49" charset="0"/>
              </a:rPr>
              <a:t>jint</a:t>
            </a:r>
            <a:r>
              <a:rPr lang="en-US" altLang="ko-KR" sz="1600" dirty="0">
                <a:latin typeface="Courier New" panose="02070309020205020404" pitchFamily="49" charset="0"/>
                <a:cs typeface="Courier New" panose="02070309020205020404" pitchFamily="49" charset="0"/>
              </a:rPr>
              <a:t> *</a:t>
            </a:r>
            <a:r>
              <a:rPr lang="en-US" altLang="ko-KR" sz="1600" dirty="0" err="1">
                <a:latin typeface="Courier New" panose="02070309020205020404" pitchFamily="49" charset="0"/>
                <a:cs typeface="Courier New" panose="02070309020205020404" pitchFamily="49" charset="0"/>
              </a:rPr>
              <a:t>arr</a:t>
            </a:r>
            <a:r>
              <a:rPr lang="en-US" altLang="ko-KR" sz="1600" dirty="0">
                <a:latin typeface="Courier New" panose="02070309020205020404" pitchFamily="49" charset="0"/>
                <a:cs typeface="Courier New" panose="02070309020205020404" pitchFamily="49" charset="0"/>
              </a:rPr>
              <a:t> = (*</a:t>
            </a:r>
            <a:r>
              <a:rPr lang="en-US" altLang="ko-KR" sz="1600" dirty="0" err="1">
                <a:latin typeface="Courier New" panose="02070309020205020404" pitchFamily="49" charset="0"/>
                <a:cs typeface="Courier New" panose="02070309020205020404" pitchFamily="49" charset="0"/>
              </a:rPr>
              <a:t>env</a:t>
            </a:r>
            <a:r>
              <a:rPr lang="en-US" altLang="ko-KR" sz="1600" dirty="0">
                <a:latin typeface="Courier New" panose="02070309020205020404" pitchFamily="49" charset="0"/>
                <a:cs typeface="Courier New" panose="02070309020205020404" pitchFamily="49" charset="0"/>
              </a:rPr>
              <a:t>)-&gt;</a:t>
            </a:r>
            <a:r>
              <a:rPr lang="en-US" altLang="ko-KR" sz="1600" b="1" dirty="0" err="1">
                <a:latin typeface="Courier New" panose="02070309020205020404" pitchFamily="49" charset="0"/>
                <a:cs typeface="Courier New" panose="02070309020205020404" pitchFamily="49" charset="0"/>
              </a:rPr>
              <a:t>GetIntArrayElements</a:t>
            </a:r>
            <a:r>
              <a:rPr lang="en-US" altLang="ko-KR" sz="1600" dirty="0">
                <a:latin typeface="Courier New" panose="02070309020205020404" pitchFamily="49" charset="0"/>
                <a:cs typeface="Courier New" panose="02070309020205020404" pitchFamily="49" charset="0"/>
              </a:rPr>
              <a:t>(</a:t>
            </a:r>
            <a:r>
              <a:rPr lang="en-US" altLang="ko-KR" sz="1600" dirty="0" err="1">
                <a:latin typeface="Courier New" panose="02070309020205020404" pitchFamily="49" charset="0"/>
                <a:cs typeface="Courier New" panose="02070309020205020404" pitchFamily="49" charset="0"/>
              </a:rPr>
              <a:t>env,data</a:t>
            </a:r>
            <a:r>
              <a:rPr lang="en-US" altLang="ko-KR" sz="1600" dirty="0">
                <a:latin typeface="Courier New" panose="02070309020205020404" pitchFamily="49" charset="0"/>
                <a:cs typeface="Courier New" panose="02070309020205020404" pitchFamily="49" charset="0"/>
              </a:rPr>
              <a:t>);</a:t>
            </a:r>
          </a:p>
          <a:p>
            <a:pPr marL="0" indent="0">
              <a:lnSpc>
                <a:spcPct val="100000"/>
              </a:lnSpc>
              <a:spcBef>
                <a:spcPts val="0"/>
              </a:spcBef>
              <a:buFont typeface="Arial" panose="020B0604020202020204" pitchFamily="34" charset="0"/>
              <a:buNone/>
            </a:pPr>
            <a:r>
              <a:rPr lang="en-US" altLang="ko-KR" sz="1400" spc="-300" dirty="0">
                <a:latin typeface="Courier New" panose="02070309020205020404" pitchFamily="49" charset="0"/>
                <a:cs typeface="Courier New" panose="02070309020205020404" pitchFamily="49" charset="0"/>
              </a:rPr>
              <a:t>...</a:t>
            </a:r>
            <a:endParaRPr lang="en-US" altLang="ko-KR" sz="1600" spc="-300" dirty="0">
              <a:latin typeface="Courier New" panose="02070309020205020404" pitchFamily="49" charset="0"/>
              <a:cs typeface="Courier New" panose="02070309020205020404" pitchFamily="49" charset="0"/>
            </a:endParaRPr>
          </a:p>
        </p:txBody>
      </p:sp>
      <p:sp>
        <p:nvSpPr>
          <p:cNvPr id="9" name="TextBox 8"/>
          <p:cNvSpPr txBox="1"/>
          <p:nvPr/>
        </p:nvSpPr>
        <p:spPr>
          <a:xfrm>
            <a:off x="7415687" y="1607868"/>
            <a:ext cx="1652321" cy="615553"/>
          </a:xfrm>
          <a:prstGeom prst="rect">
            <a:avLst/>
          </a:prstGeom>
          <a:noFill/>
        </p:spPr>
        <p:txBody>
          <a:bodyPr wrap="square" rtlCol="0">
            <a:spAutoFit/>
          </a:bodyPr>
          <a:lstStyle/>
          <a:p>
            <a:r>
              <a:rPr lang="en-US" altLang="ko-KR" dirty="0">
                <a:cs typeface="Courier New" panose="02070309020205020404" pitchFamily="49" charset="0"/>
              </a:rPr>
              <a:t>Java code</a:t>
            </a:r>
          </a:p>
          <a:p>
            <a:r>
              <a:rPr lang="en-US" altLang="ko-KR" sz="1600" dirty="0">
                <a:latin typeface="Courier New" panose="02070309020205020404" pitchFamily="49" charset="0"/>
                <a:cs typeface="Courier New" panose="02070309020205020404" pitchFamily="49" charset="0"/>
              </a:rPr>
              <a:t>IntList.java</a:t>
            </a:r>
            <a:endParaRPr lang="ko-KR" altLang="en-US" sz="1600" dirty="0">
              <a:latin typeface="Courier New" panose="02070309020205020404" pitchFamily="49" charset="0"/>
              <a:cs typeface="Courier New" panose="02070309020205020404" pitchFamily="49" charset="0"/>
            </a:endParaRPr>
          </a:p>
        </p:txBody>
      </p:sp>
      <p:sp>
        <p:nvSpPr>
          <p:cNvPr id="10" name="TextBox 9"/>
          <p:cNvSpPr txBox="1"/>
          <p:nvPr/>
        </p:nvSpPr>
        <p:spPr>
          <a:xfrm>
            <a:off x="7415687" y="4282911"/>
            <a:ext cx="1502110" cy="615553"/>
          </a:xfrm>
          <a:prstGeom prst="rect">
            <a:avLst/>
          </a:prstGeom>
          <a:noFill/>
        </p:spPr>
        <p:txBody>
          <a:bodyPr wrap="square" rtlCol="0">
            <a:spAutoFit/>
          </a:bodyPr>
          <a:lstStyle/>
          <a:p>
            <a:r>
              <a:rPr lang="en-US" altLang="ko-KR" dirty="0">
                <a:cs typeface="Courier New" panose="02070309020205020404" pitchFamily="49" charset="0"/>
              </a:rPr>
              <a:t>Native C code</a:t>
            </a:r>
          </a:p>
          <a:p>
            <a:r>
              <a:rPr lang="en-US" altLang="ko-KR" sz="1600" dirty="0" err="1">
                <a:latin typeface="Courier New" panose="02070309020205020404" pitchFamily="49" charset="0"/>
                <a:cs typeface="Courier New" panose="02070309020205020404" pitchFamily="49" charset="0"/>
              </a:rPr>
              <a:t>IntList.c</a:t>
            </a:r>
            <a:endParaRPr lang="ko-KR" altLang="en-US" sz="1600" dirty="0">
              <a:latin typeface="Courier New" panose="02070309020205020404" pitchFamily="49" charset="0"/>
              <a:cs typeface="Courier New" panose="02070309020205020404" pitchFamily="49" charset="0"/>
            </a:endParaRPr>
          </a:p>
        </p:txBody>
      </p:sp>
      <p:sp>
        <p:nvSpPr>
          <p:cNvPr id="11" name="모서리가 둥근 직사각형 10"/>
          <p:cNvSpPr/>
          <p:nvPr/>
        </p:nvSpPr>
        <p:spPr>
          <a:xfrm>
            <a:off x="1088048" y="2792072"/>
            <a:ext cx="3376246" cy="274046"/>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1381125" y="3728961"/>
            <a:ext cx="5321126" cy="274046"/>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2094561" y="4910524"/>
            <a:ext cx="5130204" cy="274046"/>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2526163" y="5594291"/>
            <a:ext cx="4744976" cy="297079"/>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4444201" y="2754069"/>
            <a:ext cx="3222695" cy="369332"/>
          </a:xfrm>
          <a:prstGeom prst="rect">
            <a:avLst/>
          </a:prstGeom>
          <a:noFill/>
        </p:spPr>
        <p:txBody>
          <a:bodyPr wrap="square" rtlCol="0">
            <a:spAutoFit/>
          </a:bodyPr>
          <a:lstStyle/>
          <a:p>
            <a:r>
              <a:rPr lang="en-US" altLang="ko-KR" i="1" dirty="0">
                <a:solidFill>
                  <a:srgbClr val="0000FF"/>
                </a:solidFill>
              </a:rPr>
              <a:t>native method declaration</a:t>
            </a:r>
            <a:endParaRPr lang="ko-KR" altLang="en-US" i="1" dirty="0">
              <a:solidFill>
                <a:srgbClr val="0000FF"/>
              </a:solidFill>
            </a:endParaRPr>
          </a:p>
        </p:txBody>
      </p:sp>
      <p:sp>
        <p:nvSpPr>
          <p:cNvPr id="16" name="TextBox 15"/>
          <p:cNvSpPr txBox="1"/>
          <p:nvPr/>
        </p:nvSpPr>
        <p:spPr>
          <a:xfrm>
            <a:off x="6702251" y="3670937"/>
            <a:ext cx="3222695" cy="369332"/>
          </a:xfrm>
          <a:prstGeom prst="rect">
            <a:avLst/>
          </a:prstGeom>
          <a:noFill/>
        </p:spPr>
        <p:txBody>
          <a:bodyPr wrap="square" rtlCol="0">
            <a:spAutoFit/>
          </a:bodyPr>
          <a:lstStyle/>
          <a:p>
            <a:r>
              <a:rPr lang="en-US" altLang="ko-KR" i="1" dirty="0">
                <a:solidFill>
                  <a:srgbClr val="0000FF"/>
                </a:solidFill>
              </a:rPr>
              <a:t>native method definition</a:t>
            </a:r>
            <a:endParaRPr lang="ko-KR" altLang="en-US" i="1" dirty="0">
              <a:solidFill>
                <a:srgbClr val="0000FF"/>
              </a:solidFill>
            </a:endParaRPr>
          </a:p>
        </p:txBody>
      </p:sp>
      <p:sp>
        <p:nvSpPr>
          <p:cNvPr id="17" name="TextBox 16"/>
          <p:cNvSpPr txBox="1"/>
          <p:nvPr/>
        </p:nvSpPr>
        <p:spPr>
          <a:xfrm>
            <a:off x="7175303" y="4892567"/>
            <a:ext cx="3222695" cy="369332"/>
          </a:xfrm>
          <a:prstGeom prst="rect">
            <a:avLst/>
          </a:prstGeom>
          <a:noFill/>
        </p:spPr>
        <p:txBody>
          <a:bodyPr wrap="square" rtlCol="0">
            <a:spAutoFit/>
          </a:bodyPr>
          <a:lstStyle/>
          <a:p>
            <a:r>
              <a:rPr lang="en-US" altLang="ko-KR" i="1" dirty="0">
                <a:solidFill>
                  <a:srgbClr val="0000FF"/>
                </a:solidFill>
              </a:rPr>
              <a:t>Java method call </a:t>
            </a:r>
            <a:endParaRPr lang="ko-KR" altLang="en-US" i="1" dirty="0">
              <a:solidFill>
                <a:srgbClr val="0000FF"/>
              </a:solidFill>
            </a:endParaRPr>
          </a:p>
        </p:txBody>
      </p:sp>
      <p:sp>
        <p:nvSpPr>
          <p:cNvPr id="18" name="TextBox 17"/>
          <p:cNvSpPr txBox="1"/>
          <p:nvPr/>
        </p:nvSpPr>
        <p:spPr>
          <a:xfrm>
            <a:off x="7243146" y="5529961"/>
            <a:ext cx="3222695" cy="369332"/>
          </a:xfrm>
          <a:prstGeom prst="rect">
            <a:avLst/>
          </a:prstGeom>
          <a:noFill/>
        </p:spPr>
        <p:txBody>
          <a:bodyPr wrap="square" rtlCol="0">
            <a:spAutoFit/>
          </a:bodyPr>
          <a:lstStyle/>
          <a:p>
            <a:r>
              <a:rPr lang="en-US" altLang="ko-KR" i="1" dirty="0">
                <a:solidFill>
                  <a:srgbClr val="0000FF"/>
                </a:solidFill>
              </a:rPr>
              <a:t>JNI function call</a:t>
            </a:r>
            <a:endParaRPr lang="ko-KR" altLang="en-US" i="1" dirty="0">
              <a:solidFill>
                <a:srgbClr val="0000FF"/>
              </a:solidFill>
            </a:endParaRPr>
          </a:p>
        </p:txBody>
      </p:sp>
      <p:sp>
        <p:nvSpPr>
          <p:cNvPr id="19" name="모서리가 둥근 직사각형 18"/>
          <p:cNvSpPr/>
          <p:nvPr/>
        </p:nvSpPr>
        <p:spPr>
          <a:xfrm>
            <a:off x="241161" y="944548"/>
            <a:ext cx="7174525" cy="2377814"/>
          </a:xfrm>
          <a:prstGeom prst="roundRect">
            <a:avLst>
              <a:gd name="adj" fmla="val 0"/>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모서리가 둥근 직사각형 19"/>
          <p:cNvSpPr/>
          <p:nvPr/>
        </p:nvSpPr>
        <p:spPr>
          <a:xfrm>
            <a:off x="241161" y="3587825"/>
            <a:ext cx="7174525" cy="2657999"/>
          </a:xfrm>
          <a:prstGeom prst="roundRect">
            <a:avLst>
              <a:gd name="adj" fmla="val 0"/>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모서리가 둥근 직사각형 20"/>
          <p:cNvSpPr/>
          <p:nvPr/>
        </p:nvSpPr>
        <p:spPr>
          <a:xfrm>
            <a:off x="1137660" y="1229528"/>
            <a:ext cx="5085858" cy="274046"/>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직사각형 21"/>
          <p:cNvSpPr/>
          <p:nvPr/>
        </p:nvSpPr>
        <p:spPr>
          <a:xfrm>
            <a:off x="998376" y="4192325"/>
            <a:ext cx="6005330" cy="538295"/>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7003706" y="4127995"/>
            <a:ext cx="2877383" cy="369332"/>
          </a:xfrm>
          <a:prstGeom prst="rect">
            <a:avLst/>
          </a:prstGeom>
          <a:noFill/>
        </p:spPr>
        <p:txBody>
          <a:bodyPr wrap="square" rtlCol="0">
            <a:spAutoFit/>
          </a:bodyPr>
          <a:lstStyle/>
          <a:p>
            <a:r>
              <a:rPr lang="en-US" altLang="ko-KR" i="1" dirty="0">
                <a:solidFill>
                  <a:srgbClr val="0000FF"/>
                </a:solidFill>
              </a:rPr>
              <a:t>JNI function call</a:t>
            </a:r>
            <a:endParaRPr lang="ko-KR" altLang="en-US" i="1" dirty="0">
              <a:solidFill>
                <a:srgbClr val="0000FF"/>
              </a:solidFill>
            </a:endParaRPr>
          </a:p>
        </p:txBody>
      </p:sp>
    </p:spTree>
    <p:extLst>
      <p:ext uri="{BB962C8B-B14F-4D97-AF65-F5344CB8AC3E}">
        <p14:creationId xmlns:p14="http://schemas.microsoft.com/office/powerpoint/2010/main" val="382724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16" grpId="0"/>
      <p:bldP spid="17" grpId="0"/>
      <p:bldP spid="18" grpId="0"/>
      <p:bldP spid="19" grpId="0" animBg="1"/>
      <p:bldP spid="20" grpId="0" animBg="1"/>
      <p:bldP spid="21" grpId="0" animBg="1"/>
      <p:bldP spid="22" grpId="0" animBg="1"/>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05906" y="174626"/>
            <a:ext cx="8652345" cy="931951"/>
          </a:xfrm>
        </p:spPr>
        <p:txBody>
          <a:bodyPr>
            <a:normAutofit/>
          </a:bodyPr>
          <a:lstStyle/>
          <a:p>
            <a:r>
              <a:rPr lang="en-US" altLang="ko-KR" sz="3200" dirty="0"/>
              <a:t>Debugging Real-world Multilingual Bugs</a:t>
            </a:r>
            <a:endParaRPr lang="ko-KR" altLang="en-US" sz="3200" dirty="0"/>
          </a:p>
        </p:txBody>
      </p:sp>
      <p:sp>
        <p:nvSpPr>
          <p:cNvPr id="3" name="내용 개체 틀 2"/>
          <p:cNvSpPr>
            <a:spLocks noGrp="1"/>
          </p:cNvSpPr>
          <p:nvPr>
            <p:ph idx="1"/>
          </p:nvPr>
        </p:nvSpPr>
        <p:spPr>
          <a:xfrm>
            <a:off x="170932" y="1204821"/>
            <a:ext cx="8815408" cy="1383257"/>
          </a:xfrm>
        </p:spPr>
        <p:txBody>
          <a:bodyPr>
            <a:normAutofit/>
          </a:bodyPr>
          <a:lstStyle/>
          <a:p>
            <a:pPr>
              <a:lnSpc>
                <a:spcPct val="100000"/>
              </a:lnSpc>
            </a:pPr>
            <a:r>
              <a:rPr lang="en-US" altLang="ko-KR" dirty="0"/>
              <a:t>A multilingual bug occurs if any </a:t>
            </a:r>
            <a:r>
              <a:rPr lang="en-US" altLang="ko-KR" b="1" dirty="0"/>
              <a:t>language interface rule is violated</a:t>
            </a:r>
            <a:r>
              <a:rPr lang="en-US" altLang="ko-KR" dirty="0"/>
              <a:t> or a </a:t>
            </a:r>
            <a:r>
              <a:rPr lang="en-US" altLang="ko-KR" b="1" dirty="0"/>
              <a:t>unintended language interaction occurs</a:t>
            </a:r>
          </a:p>
          <a:p>
            <a:pPr>
              <a:lnSpc>
                <a:spcPct val="100000"/>
              </a:lnSpc>
            </a:pPr>
            <a:endParaRPr lang="en-US" altLang="ko-KR" dirty="0"/>
          </a:p>
        </p:txBody>
      </p:sp>
      <p:sp>
        <p:nvSpPr>
          <p:cNvPr id="4" name="날짜 개체 틀 3"/>
          <p:cNvSpPr>
            <a:spLocks noGrp="1"/>
          </p:cNvSpPr>
          <p:nvPr>
            <p:ph type="dt" sz="half" idx="10"/>
          </p:nvPr>
        </p:nvSpPr>
        <p:spPr/>
        <p:txBody>
          <a:bodyPr/>
          <a:lstStyle/>
          <a:p>
            <a:fld id="{1686D49C-6A16-4A60-8A4F-9CF6087C223F}"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23</a:t>
            </a:fld>
            <a:endParaRPr lang="ko-KR" altLang="en-US"/>
          </a:p>
        </p:txBody>
      </p:sp>
      <p:sp>
        <p:nvSpPr>
          <p:cNvPr id="7" name="내용 개체 틀 2"/>
          <p:cNvSpPr txBox="1">
            <a:spLocks/>
          </p:cNvSpPr>
          <p:nvPr/>
        </p:nvSpPr>
        <p:spPr>
          <a:xfrm>
            <a:off x="4372604" y="2324100"/>
            <a:ext cx="4904746" cy="3105150"/>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altLang="ko-KR" dirty="0"/>
              <a:t>&lt;Limitations&gt;</a:t>
            </a:r>
          </a:p>
          <a:p>
            <a:pPr marL="0" lvl="1">
              <a:lnSpc>
                <a:spcPct val="100000"/>
              </a:lnSpc>
              <a:buFont typeface="Arial" panose="020B0604020202020204" pitchFamily="34" charset="0"/>
              <a:buChar char="•"/>
            </a:pPr>
            <a:r>
              <a:rPr lang="en-US" altLang="ko-KR" sz="2800" dirty="0">
                <a:solidFill>
                  <a:srgbClr val="C00000"/>
                </a:solidFill>
              </a:rPr>
              <a:t>Long error propagation</a:t>
            </a:r>
            <a:br>
              <a:rPr lang="en-US" altLang="ko-KR" sz="2800" dirty="0">
                <a:solidFill>
                  <a:srgbClr val="C00000"/>
                </a:solidFill>
              </a:rPr>
            </a:br>
            <a:r>
              <a:rPr lang="en-US" altLang="ko-KR" sz="2800" dirty="0">
                <a:solidFill>
                  <a:srgbClr val="C00000"/>
                </a:solidFill>
              </a:rPr>
              <a:t>   across language boundaries</a:t>
            </a:r>
            <a:endParaRPr lang="en-US" altLang="ko-KR" sz="100" dirty="0"/>
          </a:p>
          <a:p>
            <a:pPr marL="0" lvl="1">
              <a:lnSpc>
                <a:spcPct val="100000"/>
              </a:lnSpc>
              <a:buFont typeface="Arial" panose="020B0604020202020204" pitchFamily="34" charset="0"/>
              <a:buChar char="•"/>
            </a:pPr>
            <a:r>
              <a:rPr lang="en-US" altLang="ko-KR" sz="2800" dirty="0">
                <a:solidFill>
                  <a:srgbClr val="C00000"/>
                </a:solidFill>
              </a:rPr>
              <a:t>Complex and non-standard </a:t>
            </a:r>
            <a:br>
              <a:rPr lang="en-US" altLang="ko-KR" sz="2800" dirty="0">
                <a:solidFill>
                  <a:srgbClr val="C00000"/>
                </a:solidFill>
              </a:rPr>
            </a:br>
            <a:r>
              <a:rPr lang="en-US" altLang="ko-KR" sz="2800" dirty="0">
                <a:solidFill>
                  <a:srgbClr val="C00000"/>
                </a:solidFill>
              </a:rPr>
              <a:t>   language interfaces</a:t>
            </a:r>
          </a:p>
          <a:p>
            <a:pPr marL="0" lvl="1" indent="0">
              <a:lnSpc>
                <a:spcPct val="100000"/>
              </a:lnSpc>
              <a:buNone/>
            </a:pPr>
            <a:endParaRPr lang="en-US" altLang="ko-KR" sz="100" dirty="0"/>
          </a:p>
          <a:p>
            <a:pPr marL="0" lvl="1" indent="0">
              <a:lnSpc>
                <a:spcPct val="100000"/>
              </a:lnSpc>
              <a:buNone/>
            </a:pPr>
            <a:endParaRPr lang="en-US" altLang="ko-KR" sz="100" dirty="0"/>
          </a:p>
          <a:p>
            <a:pPr marL="0" lvl="1">
              <a:lnSpc>
                <a:spcPct val="100000"/>
              </a:lnSpc>
              <a:buFont typeface="Arial" panose="020B0604020202020204" pitchFamily="34" charset="0"/>
              <a:buChar char="•"/>
            </a:pPr>
            <a:endParaRPr lang="en-US" altLang="ko-KR" sz="100" dirty="0"/>
          </a:p>
          <a:p>
            <a:pPr marL="0" lvl="1">
              <a:lnSpc>
                <a:spcPct val="100000"/>
              </a:lnSpc>
              <a:buFont typeface="Arial" panose="020B0604020202020204" pitchFamily="34" charset="0"/>
              <a:buChar char="•"/>
            </a:pPr>
            <a:r>
              <a:rPr lang="en-US" altLang="ko-KR" sz="2800" dirty="0">
                <a:solidFill>
                  <a:srgbClr val="C00000"/>
                </a:solidFill>
              </a:rPr>
              <a:t>A limited number of test cases</a:t>
            </a:r>
          </a:p>
          <a:p>
            <a:pPr lvl="1">
              <a:lnSpc>
                <a:spcPct val="100000"/>
              </a:lnSpc>
            </a:pPr>
            <a:endParaRPr lang="en-US" altLang="ko-KR" sz="2800" dirty="0"/>
          </a:p>
          <a:p>
            <a:pPr>
              <a:lnSpc>
                <a:spcPct val="100000"/>
              </a:lnSpc>
            </a:pPr>
            <a:endParaRPr lang="en-US" altLang="ko-KR" dirty="0"/>
          </a:p>
        </p:txBody>
      </p:sp>
      <p:sp>
        <p:nvSpPr>
          <p:cNvPr id="8" name="내용 개체 틀 2"/>
          <p:cNvSpPr txBox="1">
            <a:spLocks/>
          </p:cNvSpPr>
          <p:nvPr/>
        </p:nvSpPr>
        <p:spPr>
          <a:xfrm>
            <a:off x="209032" y="2324100"/>
            <a:ext cx="4382018" cy="3105150"/>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200"/>
              </a:spcBef>
              <a:buFont typeface="Arial" panose="020B0604020202020204" pitchFamily="34" charset="0"/>
              <a:buNone/>
            </a:pPr>
            <a:r>
              <a:rPr lang="en-US" altLang="ko-KR" dirty="0"/>
              <a:t>&lt;Existing approaches&gt;</a:t>
            </a:r>
          </a:p>
          <a:p>
            <a:pPr marL="0" lvl="1">
              <a:lnSpc>
                <a:spcPct val="100000"/>
              </a:lnSpc>
              <a:spcBef>
                <a:spcPts val="1200"/>
              </a:spcBef>
              <a:buFont typeface="Arial" panose="020B0604020202020204" pitchFamily="34" charset="0"/>
              <a:buChar char="•"/>
            </a:pPr>
            <a:r>
              <a:rPr lang="en-US" altLang="ko-KR" sz="2800" dirty="0"/>
              <a:t>Interactive debugging</a:t>
            </a:r>
            <a:br>
              <a:rPr lang="en-US" altLang="ko-KR" sz="2800" dirty="0"/>
            </a:br>
            <a:r>
              <a:rPr lang="en-US" altLang="ko-KR" sz="2200" dirty="0"/>
              <a:t>   (e.g., Blink [Lee et al., OOPSLA’09])</a:t>
            </a:r>
            <a:endParaRPr lang="en-US" altLang="ko-KR" sz="700" dirty="0"/>
          </a:p>
          <a:p>
            <a:pPr marL="0" lvl="1">
              <a:lnSpc>
                <a:spcPct val="100000"/>
              </a:lnSpc>
              <a:spcBef>
                <a:spcPts val="600"/>
              </a:spcBef>
              <a:buFont typeface="Arial" panose="020B0604020202020204" pitchFamily="34" charset="0"/>
              <a:buChar char="•"/>
            </a:pPr>
            <a:r>
              <a:rPr lang="en-US" altLang="ko-KR" sz="2800" dirty="0"/>
              <a:t>Static/dynamic analyses</a:t>
            </a:r>
            <a:br>
              <a:rPr lang="en-US" altLang="ko-KR" sz="2800" dirty="0"/>
            </a:br>
            <a:r>
              <a:rPr lang="en-US" altLang="ko-KR" sz="2800" dirty="0"/>
              <a:t>   </a:t>
            </a:r>
            <a:r>
              <a:rPr lang="en-US" altLang="ko-KR" sz="2000" dirty="0"/>
              <a:t>(e.g.,, JINN [Lee et al.,  PLDI’10].,</a:t>
            </a:r>
            <a:br>
              <a:rPr lang="en-US" altLang="ko-KR" sz="2000" dirty="0"/>
            </a:br>
            <a:r>
              <a:rPr lang="en-US" altLang="ko-KR" sz="2000" dirty="0"/>
              <a:t>     [Kondo et al, ISSTA’08], </a:t>
            </a:r>
            <a:r>
              <a:rPr lang="en-US" altLang="ko-KR" sz="2000" dirty="0" err="1"/>
              <a:t>CheckJNI</a:t>
            </a:r>
            <a:r>
              <a:rPr lang="en-US" altLang="ko-KR" sz="2000" dirty="0"/>
              <a:t>)</a:t>
            </a:r>
            <a:endParaRPr lang="en-US" altLang="ko-KR" sz="2800" dirty="0"/>
          </a:p>
          <a:p>
            <a:pPr marL="0" lvl="1">
              <a:lnSpc>
                <a:spcPct val="100000"/>
              </a:lnSpc>
              <a:spcBef>
                <a:spcPts val="600"/>
              </a:spcBef>
              <a:buFont typeface="Arial" panose="020B0604020202020204" pitchFamily="34" charset="0"/>
              <a:buChar char="•"/>
            </a:pPr>
            <a:r>
              <a:rPr lang="en-US" altLang="ko-KR" sz="2800" dirty="0"/>
              <a:t>Spectrum-based FLs</a:t>
            </a:r>
          </a:p>
        </p:txBody>
      </p:sp>
      <p:sp>
        <p:nvSpPr>
          <p:cNvPr id="9" name="TextBox 8"/>
          <p:cNvSpPr txBox="1"/>
          <p:nvPr/>
        </p:nvSpPr>
        <p:spPr>
          <a:xfrm>
            <a:off x="205907" y="5692450"/>
            <a:ext cx="8652344" cy="523220"/>
          </a:xfrm>
          <a:prstGeom prst="rect">
            <a:avLst/>
          </a:prstGeom>
          <a:solidFill>
            <a:schemeClr val="bg1"/>
          </a:solidFill>
          <a:ln w="28575">
            <a:solidFill>
              <a:srgbClr val="0000FF"/>
            </a:solidFill>
          </a:ln>
          <a:effectLst>
            <a:outerShdw blurRad="50800" dist="38100" dir="2700000" algn="tl" rotWithShape="0">
              <a:prstClr val="black">
                <a:alpha val="40000"/>
              </a:prstClr>
            </a:outerShdw>
          </a:effectLst>
        </p:spPr>
        <p:txBody>
          <a:bodyPr wrap="square" rtlCol="0" anchor="ctr">
            <a:spAutoFit/>
          </a:bodyPr>
          <a:lstStyle/>
          <a:p>
            <a:pPr algn="ctr"/>
            <a:r>
              <a:rPr lang="en-US" altLang="ko-KR" sz="2800" b="1" dirty="0"/>
              <a:t>Mutation-based Fault Location for multilingual programs</a:t>
            </a:r>
            <a:endParaRPr lang="ko-KR" altLang="en-US" sz="2800" b="1" dirty="0"/>
          </a:p>
        </p:txBody>
      </p:sp>
    </p:spTree>
    <p:extLst>
      <p:ext uri="{BB962C8B-B14F-4D97-AF65-F5344CB8AC3E}">
        <p14:creationId xmlns:p14="http://schemas.microsoft.com/office/powerpoint/2010/main" val="29912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8101" y="216568"/>
            <a:ext cx="9252969" cy="999283"/>
          </a:xfrm>
        </p:spPr>
        <p:txBody>
          <a:bodyPr>
            <a:noAutofit/>
          </a:bodyPr>
          <a:lstStyle/>
          <a:p>
            <a:pPr algn="ctr"/>
            <a:r>
              <a:rPr lang="en-US" altLang="ko-KR" dirty="0"/>
              <a:t>Why MBFL Effective for Real-world </a:t>
            </a:r>
            <a:br>
              <a:rPr lang="en-US" altLang="ko-KR" dirty="0"/>
            </a:br>
            <a:r>
              <a:rPr lang="en-US" altLang="ko-KR" dirty="0"/>
              <a:t>Multilingual Programs?</a:t>
            </a:r>
            <a:endParaRPr lang="ko-KR" altLang="en-US" dirty="0"/>
          </a:p>
        </p:txBody>
      </p:sp>
      <p:sp>
        <p:nvSpPr>
          <p:cNvPr id="3" name="내용 개체 틀 2"/>
          <p:cNvSpPr>
            <a:spLocks noGrp="1"/>
          </p:cNvSpPr>
          <p:nvPr>
            <p:ph idx="1"/>
          </p:nvPr>
        </p:nvSpPr>
        <p:spPr>
          <a:xfrm>
            <a:off x="239844" y="1573967"/>
            <a:ext cx="8664314" cy="4602996"/>
          </a:xfrm>
        </p:spPr>
        <p:txBody>
          <a:bodyPr>
            <a:normAutofit/>
          </a:bodyPr>
          <a:lstStyle/>
          <a:p>
            <a:r>
              <a:rPr lang="en-US" altLang="ko-KR" dirty="0"/>
              <a:t>MBFL </a:t>
            </a:r>
            <a:r>
              <a:rPr lang="en-US" altLang="ko-KR" dirty="0">
                <a:solidFill>
                  <a:srgbClr val="0000FF"/>
                </a:solidFill>
              </a:rPr>
              <a:t>scales well to multiple programming languages </a:t>
            </a:r>
            <a:r>
              <a:rPr lang="en-US" altLang="ko-KR" dirty="0"/>
              <a:t>because MBFL does not require deep semantic analyses.</a:t>
            </a:r>
          </a:p>
          <a:p>
            <a:endParaRPr lang="en-US" altLang="ko-KR" sz="1400" dirty="0"/>
          </a:p>
          <a:p>
            <a:r>
              <a:rPr lang="en-US" altLang="ko-KR" dirty="0"/>
              <a:t>MBFL can </a:t>
            </a:r>
            <a:r>
              <a:rPr lang="en-US" altLang="ko-KR" dirty="0">
                <a:solidFill>
                  <a:srgbClr val="0000FF"/>
                </a:solidFill>
              </a:rPr>
              <a:t>effectively utilizes a limited number of test cases </a:t>
            </a:r>
            <a:r>
              <a:rPr lang="en-US" altLang="ko-KR" dirty="0"/>
              <a:t>as MBFL retrieves the target program behaviors from a large number of mutant executions</a:t>
            </a:r>
          </a:p>
          <a:p>
            <a:endParaRPr lang="en-US" altLang="ko-KR" sz="800" dirty="0"/>
          </a:p>
          <a:p>
            <a:pPr lvl="1"/>
            <a:r>
              <a:rPr lang="en-US" altLang="ko-KR" dirty="0"/>
              <a:t>1,000 mutants x 10 TC  </a:t>
            </a:r>
            <a:r>
              <a:rPr lang="en-US" altLang="ko-KR" dirty="0">
                <a:latin typeface="Calibri" panose="020F0502020204030204" pitchFamily="34" charset="0"/>
              </a:rPr>
              <a:t>≈</a:t>
            </a:r>
            <a:r>
              <a:rPr lang="en-US" altLang="ko-KR" dirty="0"/>
              <a:t> 10,000 different test case executions</a:t>
            </a:r>
          </a:p>
          <a:p>
            <a:endParaRPr lang="en-US" altLang="ko-KR" sz="1100" dirty="0"/>
          </a:p>
          <a:p>
            <a:r>
              <a:rPr lang="en-US" altLang="ko-KR" dirty="0"/>
              <a:t>Mutants related to suspicious statements can be </a:t>
            </a:r>
            <a:r>
              <a:rPr lang="en-US" altLang="ko-KR" dirty="0">
                <a:solidFill>
                  <a:srgbClr val="0000FF"/>
                </a:solidFill>
              </a:rPr>
              <a:t>useful debugging information</a:t>
            </a:r>
            <a:r>
              <a:rPr lang="en-US" altLang="ko-KR" dirty="0"/>
              <a:t> to human users</a:t>
            </a:r>
          </a:p>
          <a:p>
            <a:endParaRPr lang="ko-KR" altLang="en-US" dirty="0"/>
          </a:p>
        </p:txBody>
      </p:sp>
      <p:sp>
        <p:nvSpPr>
          <p:cNvPr id="4" name="날짜 개체 틀 3"/>
          <p:cNvSpPr>
            <a:spLocks noGrp="1"/>
          </p:cNvSpPr>
          <p:nvPr>
            <p:ph type="dt" sz="half" idx="10"/>
          </p:nvPr>
        </p:nvSpPr>
        <p:spPr/>
        <p:txBody>
          <a:bodyPr/>
          <a:lstStyle/>
          <a:p>
            <a:fld id="{3C460A9E-72A1-40C6-9316-8C64335AD0DC}"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24</a:t>
            </a:fld>
            <a:endParaRPr lang="ko-KR" altLang="en-US"/>
          </a:p>
        </p:txBody>
      </p:sp>
    </p:spTree>
    <p:extLst>
      <p:ext uri="{BB962C8B-B14F-4D97-AF65-F5344CB8AC3E}">
        <p14:creationId xmlns:p14="http://schemas.microsoft.com/office/powerpoint/2010/main" val="2987620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모서리가 둥근 직사각형 32"/>
          <p:cNvSpPr/>
          <p:nvPr/>
        </p:nvSpPr>
        <p:spPr>
          <a:xfrm>
            <a:off x="4046551" y="4040522"/>
            <a:ext cx="2845571" cy="850505"/>
          </a:xfrm>
          <a:prstGeom prst="roundRect">
            <a:avLst>
              <a:gd name="adj" fmla="val 5932"/>
            </a:avLst>
          </a:prstGeom>
          <a:solidFill>
            <a:schemeClr val="bg1"/>
          </a:solidFill>
          <a:ln w="28575">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2400" b="1" dirty="0">
                <a:solidFill>
                  <a:schemeClr val="tx1"/>
                </a:solidFill>
              </a:rPr>
              <a:t>Mutant tester</a:t>
            </a:r>
            <a:endParaRPr lang="ko-KR" altLang="en-US" sz="2400" b="1" dirty="0">
              <a:solidFill>
                <a:schemeClr val="tx1"/>
              </a:solidFill>
            </a:endParaRPr>
          </a:p>
        </p:txBody>
      </p:sp>
      <p:sp>
        <p:nvSpPr>
          <p:cNvPr id="2" name="제목 1"/>
          <p:cNvSpPr>
            <a:spLocks noGrp="1"/>
          </p:cNvSpPr>
          <p:nvPr>
            <p:ph type="title"/>
          </p:nvPr>
        </p:nvSpPr>
        <p:spPr/>
        <p:txBody>
          <a:bodyPr/>
          <a:lstStyle/>
          <a:p>
            <a:pPr algn="ctr"/>
            <a:r>
              <a:rPr lang="en-US" altLang="ko-KR" dirty="0"/>
              <a:t>MUSEUM Framework</a:t>
            </a:r>
            <a:endParaRPr lang="ko-KR" altLang="en-US" dirty="0"/>
          </a:p>
        </p:txBody>
      </p:sp>
      <p:sp>
        <p:nvSpPr>
          <p:cNvPr id="3" name="내용 개체 틀 2"/>
          <p:cNvSpPr>
            <a:spLocks noGrp="1"/>
          </p:cNvSpPr>
          <p:nvPr>
            <p:ph idx="1"/>
          </p:nvPr>
        </p:nvSpPr>
        <p:spPr>
          <a:xfrm>
            <a:off x="492368" y="1346479"/>
            <a:ext cx="8193803" cy="1148931"/>
          </a:xfrm>
        </p:spPr>
        <p:txBody>
          <a:bodyPr/>
          <a:lstStyle/>
          <a:p>
            <a:r>
              <a:rPr lang="en-US" altLang="ko-KR" dirty="0"/>
              <a:t>MUSEUM extends MUSE to target a program written in multiple languages and the language interfaces</a:t>
            </a:r>
            <a:endParaRPr lang="ko-KR" altLang="en-US" dirty="0"/>
          </a:p>
        </p:txBody>
      </p:sp>
      <p:sp>
        <p:nvSpPr>
          <p:cNvPr id="4" name="날짜 개체 틀 3"/>
          <p:cNvSpPr>
            <a:spLocks noGrp="1"/>
          </p:cNvSpPr>
          <p:nvPr>
            <p:ph type="dt" sz="half" idx="10"/>
          </p:nvPr>
        </p:nvSpPr>
        <p:spPr/>
        <p:txBody>
          <a:bodyPr/>
          <a:lstStyle/>
          <a:p>
            <a:fld id="{E5447E92-27FC-4057-BBDA-1AD0D5223013}"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25</a:t>
            </a:fld>
            <a:endParaRPr lang="ko-KR" altLang="en-US"/>
          </a:p>
        </p:txBody>
      </p:sp>
      <p:sp>
        <p:nvSpPr>
          <p:cNvPr id="9" name="모서리가 둥근 직사각형 8"/>
          <p:cNvSpPr/>
          <p:nvPr/>
        </p:nvSpPr>
        <p:spPr>
          <a:xfrm>
            <a:off x="2259460" y="2529482"/>
            <a:ext cx="1480025" cy="1086846"/>
          </a:xfrm>
          <a:prstGeom prst="roundRect">
            <a:avLst/>
          </a:prstGeom>
          <a:solidFill>
            <a:schemeClr val="bg1"/>
          </a:solidFill>
          <a:ln w="28575">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2400" b="1" dirty="0">
                <a:solidFill>
                  <a:schemeClr val="tx1"/>
                </a:solidFill>
              </a:rPr>
              <a:t>Mutant generator</a:t>
            </a:r>
            <a:endParaRPr lang="ko-KR" altLang="en-US" sz="2400" b="1" dirty="0">
              <a:solidFill>
                <a:schemeClr val="tx1"/>
              </a:solidFill>
            </a:endParaRPr>
          </a:p>
        </p:txBody>
      </p:sp>
      <p:sp>
        <p:nvSpPr>
          <p:cNvPr id="17" name="순서도: 자기 디스크 16"/>
          <p:cNvSpPr/>
          <p:nvPr/>
        </p:nvSpPr>
        <p:spPr>
          <a:xfrm>
            <a:off x="541181" y="4040385"/>
            <a:ext cx="1321704" cy="828581"/>
          </a:xfrm>
          <a:prstGeom prst="flowChartMagneticDisk">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sz="2400" dirty="0">
                <a:solidFill>
                  <a:schemeClr val="tx1"/>
                </a:solidFill>
              </a:rPr>
              <a:t>TCs</a:t>
            </a:r>
            <a:endParaRPr lang="ko-KR" altLang="en-US" sz="2400" dirty="0">
              <a:solidFill>
                <a:schemeClr val="tx1"/>
              </a:solidFill>
            </a:endParaRPr>
          </a:p>
        </p:txBody>
      </p:sp>
      <p:sp>
        <p:nvSpPr>
          <p:cNvPr id="18" name="모서리가 둥근 직사각형 17"/>
          <p:cNvSpPr/>
          <p:nvPr/>
        </p:nvSpPr>
        <p:spPr>
          <a:xfrm>
            <a:off x="7237405" y="3192050"/>
            <a:ext cx="1575557" cy="1029112"/>
          </a:xfrm>
          <a:prstGeom prst="roundRect">
            <a:avLst/>
          </a:prstGeom>
          <a:solidFill>
            <a:schemeClr val="bg1"/>
          </a:solidFill>
          <a:ln w="28575">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err="1">
                <a:solidFill>
                  <a:schemeClr val="tx1"/>
                </a:solidFill>
              </a:rPr>
              <a:t>Susp</a:t>
            </a:r>
            <a:r>
              <a:rPr lang="en-US" altLang="ko-KR" sz="2400" b="1" dirty="0">
                <a:solidFill>
                  <a:schemeClr val="tx1"/>
                </a:solidFill>
              </a:rPr>
              <a:t>. scoring</a:t>
            </a:r>
          </a:p>
        </p:txBody>
      </p:sp>
      <p:sp>
        <p:nvSpPr>
          <p:cNvPr id="19" name="직사각형 18"/>
          <p:cNvSpPr/>
          <p:nvPr/>
        </p:nvSpPr>
        <p:spPr>
          <a:xfrm>
            <a:off x="4189865" y="2443529"/>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1</a:t>
            </a:r>
            <a:endParaRPr lang="ko-KR" altLang="en-US" baseline="-25000" dirty="0">
              <a:solidFill>
                <a:schemeClr val="tx1"/>
              </a:solidFill>
            </a:endParaRPr>
          </a:p>
        </p:txBody>
      </p:sp>
      <p:sp>
        <p:nvSpPr>
          <p:cNvPr id="21" name="직사각형 20"/>
          <p:cNvSpPr/>
          <p:nvPr/>
        </p:nvSpPr>
        <p:spPr>
          <a:xfrm>
            <a:off x="6119526" y="2454648"/>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4</a:t>
            </a:r>
            <a:endParaRPr lang="ko-KR" altLang="en-US" baseline="-25000" dirty="0">
              <a:solidFill>
                <a:schemeClr val="tx1"/>
              </a:solidFill>
            </a:endParaRPr>
          </a:p>
        </p:txBody>
      </p:sp>
      <p:sp>
        <p:nvSpPr>
          <p:cNvPr id="22" name="직사각형 21"/>
          <p:cNvSpPr/>
          <p:nvPr/>
        </p:nvSpPr>
        <p:spPr>
          <a:xfrm>
            <a:off x="5464434" y="2443529"/>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3</a:t>
            </a:r>
            <a:endParaRPr lang="ko-KR" altLang="en-US" baseline="-25000" dirty="0">
              <a:solidFill>
                <a:schemeClr val="tx1"/>
              </a:solidFill>
            </a:endParaRPr>
          </a:p>
        </p:txBody>
      </p:sp>
      <p:sp>
        <p:nvSpPr>
          <p:cNvPr id="23" name="직사각형 22"/>
          <p:cNvSpPr/>
          <p:nvPr/>
        </p:nvSpPr>
        <p:spPr>
          <a:xfrm>
            <a:off x="4813910" y="2443529"/>
            <a:ext cx="559558" cy="47188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2</a:t>
            </a:r>
            <a:endParaRPr lang="ko-KR" altLang="en-US" baseline="-25000" dirty="0">
              <a:solidFill>
                <a:schemeClr val="tx1"/>
              </a:solidFill>
            </a:endParaRPr>
          </a:p>
        </p:txBody>
      </p:sp>
      <p:sp>
        <p:nvSpPr>
          <p:cNvPr id="25" name="직사각형 24"/>
          <p:cNvSpPr/>
          <p:nvPr/>
        </p:nvSpPr>
        <p:spPr>
          <a:xfrm>
            <a:off x="4192137" y="3087249"/>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5</a:t>
            </a:r>
            <a:endParaRPr lang="ko-KR" altLang="en-US" baseline="-25000" dirty="0">
              <a:solidFill>
                <a:schemeClr val="tx1"/>
              </a:solidFill>
            </a:endParaRPr>
          </a:p>
        </p:txBody>
      </p:sp>
      <p:sp>
        <p:nvSpPr>
          <p:cNvPr id="26" name="직사각형 25"/>
          <p:cNvSpPr/>
          <p:nvPr/>
        </p:nvSpPr>
        <p:spPr>
          <a:xfrm>
            <a:off x="6121798" y="3098368"/>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8</a:t>
            </a:r>
            <a:endParaRPr lang="ko-KR" altLang="en-US" baseline="-25000" dirty="0">
              <a:solidFill>
                <a:schemeClr val="tx1"/>
              </a:solidFill>
            </a:endParaRPr>
          </a:p>
        </p:txBody>
      </p:sp>
      <p:sp>
        <p:nvSpPr>
          <p:cNvPr id="27" name="직사각형 26"/>
          <p:cNvSpPr/>
          <p:nvPr/>
        </p:nvSpPr>
        <p:spPr>
          <a:xfrm>
            <a:off x="5466706" y="3087249"/>
            <a:ext cx="559558" cy="46076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7</a:t>
            </a:r>
            <a:endParaRPr lang="ko-KR" altLang="en-US" baseline="-25000" dirty="0">
              <a:solidFill>
                <a:schemeClr val="tx1"/>
              </a:solidFill>
            </a:endParaRPr>
          </a:p>
        </p:txBody>
      </p:sp>
      <p:sp>
        <p:nvSpPr>
          <p:cNvPr id="28" name="직사각형 27"/>
          <p:cNvSpPr/>
          <p:nvPr/>
        </p:nvSpPr>
        <p:spPr>
          <a:xfrm>
            <a:off x="4816182" y="3087249"/>
            <a:ext cx="559558" cy="47188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a:t>
            </a:r>
            <a:r>
              <a:rPr lang="en-US" altLang="ko-KR" baseline="-25000" dirty="0">
                <a:solidFill>
                  <a:schemeClr val="tx1"/>
                </a:solidFill>
              </a:rPr>
              <a:t>6</a:t>
            </a:r>
            <a:endParaRPr lang="ko-KR" altLang="en-US" baseline="-25000" dirty="0">
              <a:solidFill>
                <a:schemeClr val="tx1"/>
              </a:solidFill>
            </a:endParaRPr>
          </a:p>
        </p:txBody>
      </p:sp>
      <p:sp>
        <p:nvSpPr>
          <p:cNvPr id="29" name="TextBox 28"/>
          <p:cNvSpPr txBox="1"/>
          <p:nvPr/>
        </p:nvSpPr>
        <p:spPr>
          <a:xfrm rot="5400000">
            <a:off x="4295306" y="3646504"/>
            <a:ext cx="440469" cy="369332"/>
          </a:xfrm>
          <a:prstGeom prst="rect">
            <a:avLst/>
          </a:prstGeom>
          <a:noFill/>
        </p:spPr>
        <p:txBody>
          <a:bodyPr wrap="square" rtlCol="0">
            <a:spAutoFit/>
          </a:bodyPr>
          <a:lstStyle/>
          <a:p>
            <a:r>
              <a:rPr lang="en-US" altLang="ko-KR" dirty="0"/>
              <a:t>...</a:t>
            </a:r>
            <a:endParaRPr lang="ko-KR" altLang="en-US" dirty="0"/>
          </a:p>
        </p:txBody>
      </p:sp>
      <p:sp>
        <p:nvSpPr>
          <p:cNvPr id="30" name="TextBox 29"/>
          <p:cNvSpPr txBox="1"/>
          <p:nvPr/>
        </p:nvSpPr>
        <p:spPr>
          <a:xfrm rot="5400000">
            <a:off x="4963605" y="3610972"/>
            <a:ext cx="364024" cy="335756"/>
          </a:xfrm>
          <a:prstGeom prst="rect">
            <a:avLst/>
          </a:prstGeom>
          <a:noFill/>
        </p:spPr>
        <p:txBody>
          <a:bodyPr wrap="square" rtlCol="0">
            <a:spAutoFit/>
          </a:bodyPr>
          <a:lstStyle/>
          <a:p>
            <a:r>
              <a:rPr lang="en-US" altLang="ko-KR" dirty="0"/>
              <a:t>...</a:t>
            </a:r>
            <a:endParaRPr lang="ko-KR" altLang="en-US" dirty="0"/>
          </a:p>
        </p:txBody>
      </p:sp>
      <p:sp>
        <p:nvSpPr>
          <p:cNvPr id="31" name="TextBox 30"/>
          <p:cNvSpPr txBox="1"/>
          <p:nvPr/>
        </p:nvSpPr>
        <p:spPr>
          <a:xfrm rot="5400000">
            <a:off x="5632335" y="3625069"/>
            <a:ext cx="364024" cy="335756"/>
          </a:xfrm>
          <a:prstGeom prst="rect">
            <a:avLst/>
          </a:prstGeom>
          <a:noFill/>
        </p:spPr>
        <p:txBody>
          <a:bodyPr wrap="square" rtlCol="0">
            <a:spAutoFit/>
          </a:bodyPr>
          <a:lstStyle/>
          <a:p>
            <a:r>
              <a:rPr lang="en-US" altLang="ko-KR" dirty="0"/>
              <a:t>...</a:t>
            </a:r>
            <a:endParaRPr lang="ko-KR" altLang="en-US" dirty="0"/>
          </a:p>
        </p:txBody>
      </p:sp>
      <p:sp>
        <p:nvSpPr>
          <p:cNvPr id="32" name="TextBox 31"/>
          <p:cNvSpPr txBox="1"/>
          <p:nvPr/>
        </p:nvSpPr>
        <p:spPr>
          <a:xfrm rot="5400000">
            <a:off x="6316265" y="3610972"/>
            <a:ext cx="364024" cy="335756"/>
          </a:xfrm>
          <a:prstGeom prst="rect">
            <a:avLst/>
          </a:prstGeom>
          <a:noFill/>
        </p:spPr>
        <p:txBody>
          <a:bodyPr wrap="square" rtlCol="0">
            <a:spAutoFit/>
          </a:bodyPr>
          <a:lstStyle/>
          <a:p>
            <a:r>
              <a:rPr lang="en-US" altLang="ko-KR" dirty="0"/>
              <a:t>...</a:t>
            </a:r>
            <a:endParaRPr lang="ko-KR" altLang="en-US" dirty="0"/>
          </a:p>
        </p:txBody>
      </p:sp>
      <p:cxnSp>
        <p:nvCxnSpPr>
          <p:cNvPr id="35" name="직선 화살표 연결선 34"/>
          <p:cNvCxnSpPr>
            <a:endCxn id="9" idx="1"/>
          </p:cNvCxnSpPr>
          <p:nvPr/>
        </p:nvCxnSpPr>
        <p:spPr>
          <a:xfrm>
            <a:off x="1960225" y="3071876"/>
            <a:ext cx="299235" cy="102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3739485" y="3064392"/>
            <a:ext cx="269145"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a:off x="1949371" y="4458741"/>
            <a:ext cx="2018315" cy="407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a:off x="6786739" y="2915413"/>
            <a:ext cx="460377" cy="58439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3302" y="3602763"/>
            <a:ext cx="1552801" cy="430887"/>
          </a:xfrm>
          <a:prstGeom prst="rect">
            <a:avLst/>
          </a:prstGeom>
          <a:noFill/>
        </p:spPr>
        <p:txBody>
          <a:bodyPr wrap="square" rtlCol="0">
            <a:spAutoFit/>
          </a:bodyPr>
          <a:lstStyle/>
          <a:p>
            <a:r>
              <a:rPr lang="en-US" altLang="ko-KR" sz="2200" dirty="0"/>
              <a:t>Target code</a:t>
            </a:r>
            <a:endParaRPr lang="ko-KR" altLang="en-US" sz="2200" dirty="0"/>
          </a:p>
        </p:txBody>
      </p:sp>
      <p:sp>
        <p:nvSpPr>
          <p:cNvPr id="44" name="TextBox 43"/>
          <p:cNvSpPr txBox="1"/>
          <p:nvPr/>
        </p:nvSpPr>
        <p:spPr>
          <a:xfrm>
            <a:off x="546014" y="4889152"/>
            <a:ext cx="1460037" cy="430887"/>
          </a:xfrm>
          <a:prstGeom prst="rect">
            <a:avLst/>
          </a:prstGeom>
          <a:noFill/>
        </p:spPr>
        <p:txBody>
          <a:bodyPr wrap="square" rtlCol="0">
            <a:spAutoFit/>
          </a:bodyPr>
          <a:lstStyle/>
          <a:p>
            <a:r>
              <a:rPr lang="en-US" altLang="ko-KR" sz="2200" dirty="0"/>
              <a:t>Test cases</a:t>
            </a:r>
            <a:endParaRPr lang="ko-KR" altLang="en-US" sz="2200" dirty="0"/>
          </a:p>
        </p:txBody>
      </p:sp>
      <p:cxnSp>
        <p:nvCxnSpPr>
          <p:cNvPr id="45" name="직선 화살표 연결선 44"/>
          <p:cNvCxnSpPr>
            <a:endCxn id="33" idx="0"/>
          </p:cNvCxnSpPr>
          <p:nvPr/>
        </p:nvCxnSpPr>
        <p:spPr>
          <a:xfrm>
            <a:off x="5464434" y="3897621"/>
            <a:ext cx="4903" cy="14290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p:nvPr/>
        </p:nvCxnSpPr>
        <p:spPr>
          <a:xfrm flipV="1">
            <a:off x="6890387" y="3874609"/>
            <a:ext cx="356729" cy="64161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8" name="모서리가 둥근 사각형 설명선 57"/>
          <p:cNvSpPr/>
          <p:nvPr/>
        </p:nvSpPr>
        <p:spPr>
          <a:xfrm>
            <a:off x="2446801" y="4315278"/>
            <a:ext cx="5468900" cy="1379044"/>
          </a:xfrm>
          <a:prstGeom prst="wedgeRoundRectCallout">
            <a:avLst>
              <a:gd name="adj1" fmla="val -36976"/>
              <a:gd name="adj2" fmla="val -110920"/>
              <a:gd name="adj3" fmla="val 16667"/>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sz="2400" b="1" dirty="0">
                <a:solidFill>
                  <a:schemeClr val="tx1"/>
                </a:solidFill>
              </a:rPr>
              <a:t>75 C </a:t>
            </a:r>
            <a:r>
              <a:rPr lang="en-US" altLang="ko-KR" sz="2400" b="1" dirty="0" err="1">
                <a:solidFill>
                  <a:schemeClr val="tx1"/>
                </a:solidFill>
              </a:rPr>
              <a:t>mutators</a:t>
            </a:r>
            <a:r>
              <a:rPr lang="en-US" altLang="ko-KR" sz="2400" b="1" dirty="0">
                <a:solidFill>
                  <a:schemeClr val="tx1"/>
                </a:solidFill>
              </a:rPr>
              <a:t> from </a:t>
            </a:r>
            <a:r>
              <a:rPr lang="en-US" altLang="ko-KR" sz="2400" b="1" dirty="0" err="1">
                <a:solidFill>
                  <a:schemeClr val="tx1"/>
                </a:solidFill>
              </a:rPr>
              <a:t>Proteum</a:t>
            </a:r>
            <a:endParaRPr lang="en-US" altLang="ko-KR" sz="2400" b="1" dirty="0">
              <a:solidFill>
                <a:schemeClr val="tx1"/>
              </a:solidFill>
            </a:endParaRPr>
          </a:p>
          <a:p>
            <a:pPr marL="285750" indent="-285750">
              <a:buFont typeface="Arial" panose="020B0604020202020204" pitchFamily="34" charset="0"/>
              <a:buChar char="•"/>
            </a:pPr>
            <a:r>
              <a:rPr lang="en-US" altLang="ko-KR" sz="2400" b="1" dirty="0">
                <a:solidFill>
                  <a:schemeClr val="tx1"/>
                </a:solidFill>
              </a:rPr>
              <a:t>14 Java </a:t>
            </a:r>
            <a:r>
              <a:rPr lang="en-US" altLang="ko-KR" sz="2400" b="1" dirty="0" err="1">
                <a:solidFill>
                  <a:schemeClr val="tx1"/>
                </a:solidFill>
              </a:rPr>
              <a:t>mutators</a:t>
            </a:r>
            <a:r>
              <a:rPr lang="en-US" altLang="ko-KR" sz="2400" b="1" dirty="0">
                <a:solidFill>
                  <a:schemeClr val="tx1"/>
                </a:solidFill>
              </a:rPr>
              <a:t> from PIT</a:t>
            </a:r>
          </a:p>
          <a:p>
            <a:pPr marL="285750" indent="-285750">
              <a:buFont typeface="Arial" panose="020B0604020202020204" pitchFamily="34" charset="0"/>
              <a:buChar char="•"/>
            </a:pPr>
            <a:r>
              <a:rPr lang="en-US" altLang="ko-KR" sz="2400" b="1" dirty="0">
                <a:solidFill>
                  <a:srgbClr val="0000FF"/>
                </a:solidFill>
              </a:rPr>
              <a:t>15 new </a:t>
            </a:r>
            <a:r>
              <a:rPr lang="en-US" altLang="ko-KR" sz="2400" b="1" dirty="0" err="1">
                <a:solidFill>
                  <a:srgbClr val="0000FF"/>
                </a:solidFill>
              </a:rPr>
              <a:t>mutators</a:t>
            </a:r>
            <a:r>
              <a:rPr lang="en-US" altLang="ko-KR" sz="2400" b="1" dirty="0">
                <a:solidFill>
                  <a:srgbClr val="0000FF"/>
                </a:solidFill>
              </a:rPr>
              <a:t> for Java/C interface</a:t>
            </a:r>
          </a:p>
        </p:txBody>
      </p:sp>
      <p:grpSp>
        <p:nvGrpSpPr>
          <p:cNvPr id="10" name="그룹 9"/>
          <p:cNvGrpSpPr/>
          <p:nvPr/>
        </p:nvGrpSpPr>
        <p:grpSpPr>
          <a:xfrm>
            <a:off x="376051" y="2500412"/>
            <a:ext cx="1585185" cy="1092967"/>
            <a:chOff x="583015" y="2440452"/>
            <a:chExt cx="1441076" cy="1092967"/>
          </a:xfrm>
        </p:grpSpPr>
        <p:sp>
          <p:nvSpPr>
            <p:cNvPr id="12" name="직사각형 11"/>
            <p:cNvSpPr/>
            <p:nvPr/>
          </p:nvSpPr>
          <p:spPr>
            <a:xfrm>
              <a:off x="632333" y="2440452"/>
              <a:ext cx="1366141" cy="4882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4" name="TextBox 13"/>
            <p:cNvSpPr txBox="1"/>
            <p:nvPr/>
          </p:nvSpPr>
          <p:spPr>
            <a:xfrm>
              <a:off x="653103" y="2445745"/>
              <a:ext cx="1300900" cy="369332"/>
            </a:xfrm>
            <a:prstGeom prst="rect">
              <a:avLst/>
            </a:prstGeom>
            <a:noFill/>
          </p:spPr>
          <p:txBody>
            <a:bodyPr wrap="square" lIns="0" tIns="0" rIns="0" bIns="0" rtlCol="0">
              <a:spAutoFit/>
            </a:bodyPr>
            <a:lstStyle/>
            <a:p>
              <a:pPr algn="ctr"/>
              <a:r>
                <a:rPr lang="en-US" altLang="ko-KR" sz="2400" dirty="0"/>
                <a:t>Java code</a:t>
              </a:r>
              <a:endParaRPr lang="ko-KR" altLang="en-US" sz="2400" dirty="0"/>
            </a:p>
          </p:txBody>
        </p:sp>
        <p:sp>
          <p:nvSpPr>
            <p:cNvPr id="40" name="직사각형 39"/>
            <p:cNvSpPr/>
            <p:nvPr/>
          </p:nvSpPr>
          <p:spPr>
            <a:xfrm>
              <a:off x="631559" y="3000607"/>
              <a:ext cx="1366141" cy="48823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1" name="직사각형 40"/>
            <p:cNvSpPr/>
            <p:nvPr/>
          </p:nvSpPr>
          <p:spPr>
            <a:xfrm>
              <a:off x="829592" y="2836808"/>
              <a:ext cx="932786" cy="3026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42" name="TextBox 41"/>
            <p:cNvSpPr txBox="1"/>
            <p:nvPr/>
          </p:nvSpPr>
          <p:spPr>
            <a:xfrm>
              <a:off x="772935" y="3071754"/>
              <a:ext cx="1046100" cy="461665"/>
            </a:xfrm>
            <a:prstGeom prst="rect">
              <a:avLst/>
            </a:prstGeom>
            <a:noFill/>
          </p:spPr>
          <p:txBody>
            <a:bodyPr wrap="square" rtlCol="0">
              <a:spAutoFit/>
            </a:bodyPr>
            <a:lstStyle/>
            <a:p>
              <a:pPr algn="ctr"/>
              <a:r>
                <a:rPr lang="en-US" altLang="ko-KR" sz="2400" dirty="0"/>
                <a:t>C code</a:t>
              </a:r>
              <a:endParaRPr lang="ko-KR" altLang="en-US" sz="2400" dirty="0"/>
            </a:p>
          </p:txBody>
        </p:sp>
        <p:sp>
          <p:nvSpPr>
            <p:cNvPr id="15" name="TextBox 14"/>
            <p:cNvSpPr txBox="1"/>
            <p:nvPr/>
          </p:nvSpPr>
          <p:spPr>
            <a:xfrm>
              <a:off x="583015" y="2791964"/>
              <a:ext cx="1441076" cy="369332"/>
            </a:xfrm>
            <a:prstGeom prst="rect">
              <a:avLst/>
            </a:prstGeom>
            <a:noFill/>
          </p:spPr>
          <p:txBody>
            <a:bodyPr wrap="square" rtlCol="0">
              <a:spAutoFit/>
            </a:bodyPr>
            <a:lstStyle/>
            <a:p>
              <a:pPr algn="ctr"/>
              <a:r>
                <a:rPr lang="en-US" altLang="ko-KR" dirty="0"/>
                <a:t>Interface</a:t>
              </a:r>
              <a:endParaRPr lang="ko-KR" altLang="en-US" dirty="0"/>
            </a:p>
          </p:txBody>
        </p:sp>
      </p:grpSp>
    </p:spTree>
    <p:extLst>
      <p:ext uri="{BB962C8B-B14F-4D97-AF65-F5344CB8AC3E}">
        <p14:creationId xmlns:p14="http://schemas.microsoft.com/office/powerpoint/2010/main" val="179411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3" y="385010"/>
            <a:ext cx="8193803" cy="770023"/>
          </a:xfrm>
        </p:spPr>
        <p:txBody>
          <a:bodyPr/>
          <a:lstStyle/>
          <a:p>
            <a:pPr algn="ctr"/>
            <a:r>
              <a:rPr lang="en-US" altLang="ko-KR" dirty="0"/>
              <a:t>Experiment Design</a:t>
            </a:r>
            <a:endParaRPr lang="ko-KR" altLang="en-US" dirty="0"/>
          </a:p>
        </p:txBody>
      </p:sp>
      <p:sp>
        <p:nvSpPr>
          <p:cNvPr id="3" name="내용 개체 틀 2"/>
          <p:cNvSpPr>
            <a:spLocks noGrp="1"/>
          </p:cNvSpPr>
          <p:nvPr>
            <p:ph idx="1"/>
          </p:nvPr>
        </p:nvSpPr>
        <p:spPr>
          <a:xfrm>
            <a:off x="385238" y="1392592"/>
            <a:ext cx="8265768" cy="2942166"/>
          </a:xfrm>
        </p:spPr>
        <p:txBody>
          <a:bodyPr>
            <a:normAutofit/>
          </a:bodyPr>
          <a:lstStyle/>
          <a:p>
            <a:pPr>
              <a:lnSpc>
                <a:spcPct val="100000"/>
              </a:lnSpc>
            </a:pPr>
            <a:r>
              <a:rPr lang="en-US" altLang="ko-KR" sz="3200" dirty="0"/>
              <a:t>RQ1: To what extent MUSEUM is effective at identifying buggy statements as suspicious?</a:t>
            </a:r>
          </a:p>
          <a:p>
            <a:pPr>
              <a:lnSpc>
                <a:spcPct val="100000"/>
              </a:lnSpc>
            </a:pPr>
            <a:endParaRPr lang="en-US" altLang="ko-KR" sz="3200" dirty="0"/>
          </a:p>
          <a:p>
            <a:pPr>
              <a:lnSpc>
                <a:spcPct val="100000"/>
              </a:lnSpc>
            </a:pPr>
            <a:r>
              <a:rPr lang="en-US" altLang="ko-KR" sz="3200" dirty="0"/>
              <a:t>RQ2: What is the impact of the new mutation operators on the effectiveness of MUSEUM?</a:t>
            </a:r>
            <a:endParaRPr lang="en-US" altLang="ko-KR" sz="200" dirty="0"/>
          </a:p>
        </p:txBody>
      </p:sp>
      <p:sp>
        <p:nvSpPr>
          <p:cNvPr id="4" name="날짜 개체 틀 3"/>
          <p:cNvSpPr>
            <a:spLocks noGrp="1"/>
          </p:cNvSpPr>
          <p:nvPr>
            <p:ph type="dt" sz="half" idx="10"/>
          </p:nvPr>
        </p:nvSpPr>
        <p:spPr/>
        <p:txBody>
          <a:bodyPr/>
          <a:lstStyle/>
          <a:p>
            <a:fld id="{A59ADAB9-4E78-4288-9F01-C983EB0C02D2}"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26</a:t>
            </a:fld>
            <a:endParaRPr lang="ko-KR" altLang="en-US"/>
          </a:p>
        </p:txBody>
      </p:sp>
    </p:spTree>
    <p:extLst>
      <p:ext uri="{BB962C8B-B14F-4D97-AF65-F5344CB8AC3E}">
        <p14:creationId xmlns:p14="http://schemas.microsoft.com/office/powerpoint/2010/main" val="3564976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233458"/>
            <a:ext cx="8193803" cy="770023"/>
          </a:xfrm>
        </p:spPr>
        <p:txBody>
          <a:bodyPr/>
          <a:lstStyle/>
          <a:p>
            <a:pPr algn="ctr"/>
            <a:r>
              <a:rPr lang="en-US" altLang="ko-KR" dirty="0"/>
              <a:t>Study Objects</a:t>
            </a:r>
            <a:endParaRPr lang="ko-KR" altLang="en-US" dirty="0"/>
          </a:p>
        </p:txBody>
      </p:sp>
      <p:sp>
        <p:nvSpPr>
          <p:cNvPr id="3" name="내용 개체 틀 2"/>
          <p:cNvSpPr>
            <a:spLocks noGrp="1"/>
          </p:cNvSpPr>
          <p:nvPr>
            <p:ph idx="1"/>
          </p:nvPr>
        </p:nvSpPr>
        <p:spPr>
          <a:xfrm>
            <a:off x="247650" y="1107737"/>
            <a:ext cx="8818530" cy="2140084"/>
          </a:xfrm>
        </p:spPr>
        <p:txBody>
          <a:bodyPr>
            <a:normAutofit/>
          </a:bodyPr>
          <a:lstStyle/>
          <a:p>
            <a:pPr>
              <a:lnSpc>
                <a:spcPct val="100000"/>
              </a:lnSpc>
            </a:pPr>
            <a:r>
              <a:rPr lang="en-US" altLang="ko-KR" dirty="0"/>
              <a:t>8 real bugs of open source projects</a:t>
            </a:r>
          </a:p>
          <a:p>
            <a:pPr lvl="1">
              <a:lnSpc>
                <a:spcPct val="100000"/>
              </a:lnSpc>
            </a:pPr>
            <a:r>
              <a:rPr lang="en-US" altLang="ko-KR" dirty="0"/>
              <a:t>Test cases are drawn from regression test suites and bug reports</a:t>
            </a:r>
          </a:p>
          <a:p>
            <a:pPr lvl="1">
              <a:lnSpc>
                <a:spcPct val="100000"/>
              </a:lnSpc>
            </a:pPr>
            <a:r>
              <a:rPr lang="en-US" altLang="ko-KR" dirty="0"/>
              <a:t>The buggy statements are defined based on actual patches</a:t>
            </a:r>
          </a:p>
          <a:p>
            <a:pPr lvl="1">
              <a:lnSpc>
                <a:spcPct val="100000"/>
              </a:lnSpc>
            </a:pPr>
            <a:r>
              <a:rPr lang="en-US" altLang="ko-KR" dirty="0"/>
              <a:t>All artifacts and experiment data are available online</a:t>
            </a:r>
            <a:endParaRPr lang="ko-KR" altLang="en-US" sz="2000" u="sng" dirty="0">
              <a:solidFill>
                <a:srgbClr val="0070C0"/>
              </a:solidFill>
            </a:endParaRPr>
          </a:p>
        </p:txBody>
      </p:sp>
      <p:sp>
        <p:nvSpPr>
          <p:cNvPr id="4" name="날짜 개체 틀 3"/>
          <p:cNvSpPr>
            <a:spLocks noGrp="1"/>
          </p:cNvSpPr>
          <p:nvPr>
            <p:ph type="dt" sz="half" idx="10"/>
          </p:nvPr>
        </p:nvSpPr>
        <p:spPr/>
        <p:txBody>
          <a:bodyPr/>
          <a:lstStyle/>
          <a:p>
            <a:fld id="{8A727787-20C4-4BF9-A70E-FB7D7963B97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27</a:t>
            </a:fld>
            <a:endParaRPr lang="ko-KR" altLang="en-US"/>
          </a:p>
        </p:txBody>
      </p:sp>
      <p:graphicFrame>
        <p:nvGraphicFramePr>
          <p:cNvPr id="7" name="표 6"/>
          <p:cNvGraphicFramePr>
            <a:graphicFrameLocks noGrp="1"/>
          </p:cNvGraphicFramePr>
          <p:nvPr>
            <p:extLst>
              <p:ext uri="{D42A27DB-BD31-4B8C-83A1-F6EECF244321}">
                <p14:modId xmlns:p14="http://schemas.microsoft.com/office/powerpoint/2010/main" val="1024659772"/>
              </p:ext>
            </p:extLst>
          </p:nvPr>
        </p:nvGraphicFramePr>
        <p:xfrm>
          <a:off x="492368" y="3015577"/>
          <a:ext cx="8193803" cy="3339776"/>
        </p:xfrm>
        <a:graphic>
          <a:graphicData uri="http://schemas.openxmlformats.org/drawingml/2006/table">
            <a:tbl>
              <a:tblPr firstRow="1" bandRow="1">
                <a:tableStyleId>{5C22544A-7EE6-4342-B048-85BDC9FD1C3A}</a:tableStyleId>
              </a:tblPr>
              <a:tblGrid>
                <a:gridCol w="766495">
                  <a:extLst>
                    <a:ext uri="{9D8B030D-6E8A-4147-A177-3AD203B41FA5}">
                      <a16:colId xmlns:a16="http://schemas.microsoft.com/office/drawing/2014/main" val="20000"/>
                    </a:ext>
                  </a:extLst>
                </a:gridCol>
                <a:gridCol w="3672447">
                  <a:extLst>
                    <a:ext uri="{9D8B030D-6E8A-4147-A177-3AD203B41FA5}">
                      <a16:colId xmlns:a16="http://schemas.microsoft.com/office/drawing/2014/main" val="20001"/>
                    </a:ext>
                  </a:extLst>
                </a:gridCol>
                <a:gridCol w="803641">
                  <a:extLst>
                    <a:ext uri="{9D8B030D-6E8A-4147-A177-3AD203B41FA5}">
                      <a16:colId xmlns:a16="http://schemas.microsoft.com/office/drawing/2014/main" val="20002"/>
                    </a:ext>
                  </a:extLst>
                </a:gridCol>
                <a:gridCol w="2951220">
                  <a:extLst>
                    <a:ext uri="{9D8B030D-6E8A-4147-A177-3AD203B41FA5}">
                      <a16:colId xmlns:a16="http://schemas.microsoft.com/office/drawing/2014/main" val="20003"/>
                    </a:ext>
                  </a:extLst>
                </a:gridCol>
              </a:tblGrid>
              <a:tr h="368264">
                <a:tc>
                  <a:txBody>
                    <a:bodyPr/>
                    <a:lstStyle/>
                    <a:p>
                      <a:pPr latinLnBrk="1">
                        <a:lnSpc>
                          <a:spcPct val="85000"/>
                        </a:lnSpc>
                      </a:pP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lnSpc>
                          <a:spcPct val="85000"/>
                        </a:lnSpc>
                      </a:pPr>
                      <a:r>
                        <a:rPr lang="en-US" altLang="ko-KR" sz="2000" b="0" dirty="0">
                          <a:solidFill>
                            <a:schemeClr val="tx1"/>
                          </a:solidFill>
                          <a:latin typeface="+mn-lt"/>
                        </a:rPr>
                        <a:t>Project and Bug ID</a:t>
                      </a:r>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lnSpc>
                          <a:spcPct val="85000"/>
                        </a:lnSpc>
                      </a:pPr>
                      <a:r>
                        <a:rPr lang="en-US" altLang="ko-KR" sz="2000" b="0" dirty="0">
                          <a:solidFill>
                            <a:schemeClr val="tx1"/>
                          </a:solidFill>
                          <a:latin typeface="+mn-lt"/>
                        </a:rPr>
                        <a:t>LOC</a:t>
                      </a:r>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lnSpc>
                          <a:spcPct val="85000"/>
                        </a:lnSpc>
                      </a:pPr>
                      <a:r>
                        <a:rPr lang="en-US" altLang="ko-KR" sz="2000" b="0" dirty="0">
                          <a:solidFill>
                            <a:schemeClr val="tx1"/>
                          </a:solidFill>
                          <a:latin typeface="+mn-lt"/>
                        </a:rPr>
                        <a:t>Symptom</a:t>
                      </a:r>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latinLnBrk="1">
                        <a:lnSpc>
                          <a:spcPct val="85000"/>
                        </a:lnSpc>
                      </a:pPr>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8264">
                <a:tc>
                  <a:txBody>
                    <a:bodyPr/>
                    <a:lstStyle/>
                    <a:p>
                      <a:pPr latinLnBrk="1">
                        <a:lnSpc>
                          <a:spcPct val="85000"/>
                        </a:lnSpc>
                      </a:pPr>
                      <a:r>
                        <a:rPr lang="en-US" altLang="ko-KR" sz="2000" dirty="0">
                          <a:solidFill>
                            <a:schemeClr val="tx1"/>
                          </a:solidFill>
                          <a:latin typeface="+mn-lt"/>
                        </a:rPr>
                        <a:t>Bug1</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r>
                        <a:rPr lang="en-US" altLang="ko-KR" sz="2000" dirty="0" err="1">
                          <a:solidFill>
                            <a:schemeClr val="tx1"/>
                          </a:solidFill>
                          <a:latin typeface="+mn-lt"/>
                        </a:rPr>
                        <a:t>Azureus</a:t>
                      </a:r>
                      <a:r>
                        <a:rPr lang="en-US" altLang="ko-KR" sz="2000" baseline="0" dirty="0">
                          <a:solidFill>
                            <a:schemeClr val="tx1"/>
                          </a:solidFill>
                          <a:latin typeface="+mn-lt"/>
                        </a:rPr>
                        <a:t> 3.0.4.2 Revision 1.64</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lnSpc>
                          <a:spcPct val="85000"/>
                        </a:lnSpc>
                      </a:pPr>
                      <a:r>
                        <a:rPr lang="en-US" altLang="ko-KR" sz="2000" dirty="0">
                          <a:solidFill>
                            <a:schemeClr val="tx1"/>
                          </a:solidFill>
                          <a:latin typeface="+mn-lt"/>
                        </a:rPr>
                        <a:t>341K</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r>
                        <a:rPr lang="en-US" altLang="ko-KR" sz="2000" dirty="0">
                          <a:solidFill>
                            <a:schemeClr val="tx1"/>
                          </a:solidFill>
                          <a:latin typeface="+mn-lt"/>
                        </a:rPr>
                        <a:t>Memory leak in C</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8264">
                <a:tc>
                  <a:txBody>
                    <a:bodyPr/>
                    <a:lstStyle/>
                    <a:p>
                      <a:pPr latinLnBrk="1">
                        <a:lnSpc>
                          <a:spcPct val="85000"/>
                        </a:lnSpc>
                      </a:pPr>
                      <a:r>
                        <a:rPr lang="en-US" altLang="ko-KR" sz="2000" dirty="0">
                          <a:solidFill>
                            <a:schemeClr val="tx1"/>
                          </a:solidFill>
                          <a:latin typeface="+mn-lt"/>
                        </a:rPr>
                        <a:t>Bug2</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r>
                        <a:rPr lang="en-US" altLang="ko-KR" sz="2000" dirty="0">
                          <a:solidFill>
                            <a:schemeClr val="tx1"/>
                          </a:solidFill>
                          <a:latin typeface="+mn-lt"/>
                        </a:rPr>
                        <a:t>SQLite</a:t>
                      </a:r>
                      <a:r>
                        <a:rPr lang="en-US" altLang="ko-KR" sz="2000" baseline="0" dirty="0">
                          <a:solidFill>
                            <a:schemeClr val="tx1"/>
                          </a:solidFill>
                          <a:latin typeface="+mn-lt"/>
                        </a:rPr>
                        <a:t> JDBC 3.7.8 Issue 16</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lnSpc>
                          <a:spcPct val="85000"/>
                        </a:lnSpc>
                      </a:pPr>
                      <a:r>
                        <a:rPr lang="en-US" altLang="ko-KR" sz="2000" dirty="0">
                          <a:solidFill>
                            <a:schemeClr val="tx1"/>
                          </a:solidFill>
                          <a:latin typeface="+mn-lt"/>
                        </a:rPr>
                        <a:t>6K</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r>
                        <a:rPr lang="en-US" altLang="ko-KR" sz="2000" dirty="0">
                          <a:solidFill>
                            <a:schemeClr val="tx1"/>
                          </a:solidFill>
                          <a:latin typeface="+mn-lt"/>
                        </a:rPr>
                        <a:t>Assertion violation</a:t>
                      </a:r>
                      <a:r>
                        <a:rPr lang="en-US" altLang="ko-KR" sz="2000" baseline="0" dirty="0">
                          <a:solidFill>
                            <a:schemeClr val="tx1"/>
                          </a:solidFill>
                          <a:latin typeface="+mn-lt"/>
                        </a:rPr>
                        <a:t> in Java</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8264">
                <a:tc>
                  <a:txBody>
                    <a:bodyPr/>
                    <a:lstStyle/>
                    <a:p>
                      <a:pPr latinLnBrk="1">
                        <a:lnSpc>
                          <a:spcPct val="85000"/>
                        </a:lnSpc>
                      </a:pPr>
                      <a:r>
                        <a:rPr lang="en-US" altLang="ko-KR" sz="2000" dirty="0">
                          <a:solidFill>
                            <a:schemeClr val="tx1"/>
                          </a:solidFill>
                          <a:latin typeface="+mn-lt"/>
                        </a:rPr>
                        <a:t>Bug3</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r>
                        <a:rPr lang="en-US" altLang="ko-KR" sz="2000" dirty="0">
                          <a:solidFill>
                            <a:schemeClr val="tx1"/>
                          </a:solidFill>
                          <a:latin typeface="+mn-lt"/>
                        </a:rPr>
                        <a:t>SQLite</a:t>
                      </a:r>
                      <a:r>
                        <a:rPr lang="en-US" altLang="ko-KR" sz="2000" baseline="0" dirty="0">
                          <a:solidFill>
                            <a:schemeClr val="tx1"/>
                          </a:solidFill>
                          <a:latin typeface="+mn-lt"/>
                        </a:rPr>
                        <a:t> JDBC 3.7.15 Issue 36</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lnSpc>
                          <a:spcPct val="85000"/>
                        </a:lnSpc>
                      </a:pPr>
                      <a:r>
                        <a:rPr lang="en-US" altLang="ko-KR" sz="2000" dirty="0">
                          <a:solidFill>
                            <a:schemeClr val="tx1"/>
                          </a:solidFill>
                          <a:latin typeface="+mn-lt"/>
                        </a:rPr>
                        <a:t>6K</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1" hangingPunct="1">
                        <a:lnSpc>
                          <a:spcPct val="85000"/>
                        </a:lnSpc>
                        <a:spcBef>
                          <a:spcPts val="0"/>
                        </a:spcBef>
                        <a:spcAft>
                          <a:spcPts val="0"/>
                        </a:spcAft>
                        <a:buClrTx/>
                        <a:buSzTx/>
                        <a:buFontTx/>
                        <a:buNone/>
                        <a:tabLst/>
                        <a:defRPr/>
                      </a:pPr>
                      <a:r>
                        <a:rPr lang="en-US" altLang="ko-KR" sz="2000" dirty="0">
                          <a:solidFill>
                            <a:schemeClr val="tx1"/>
                          </a:solidFill>
                          <a:latin typeface="+mn-lt"/>
                        </a:rPr>
                        <a:t>Assertion violation</a:t>
                      </a:r>
                      <a:r>
                        <a:rPr lang="en-US" altLang="ko-KR" sz="2000" baseline="0" dirty="0">
                          <a:solidFill>
                            <a:schemeClr val="tx1"/>
                          </a:solidFill>
                          <a:latin typeface="+mn-lt"/>
                        </a:rPr>
                        <a:t> in Java</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8264">
                <a:tc>
                  <a:txBody>
                    <a:bodyPr/>
                    <a:lstStyle/>
                    <a:p>
                      <a:pPr latinLnBrk="1">
                        <a:lnSpc>
                          <a:spcPct val="85000"/>
                        </a:lnSpc>
                      </a:pPr>
                      <a:r>
                        <a:rPr lang="en-US" altLang="ko-KR" sz="2000" dirty="0">
                          <a:solidFill>
                            <a:schemeClr val="tx1"/>
                          </a:solidFill>
                          <a:latin typeface="+mn-lt"/>
                        </a:rPr>
                        <a:t>Bug4</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1" hangingPunct="1">
                        <a:lnSpc>
                          <a:spcPct val="85000"/>
                        </a:lnSpc>
                        <a:spcBef>
                          <a:spcPts val="0"/>
                        </a:spcBef>
                        <a:spcAft>
                          <a:spcPts val="0"/>
                        </a:spcAft>
                        <a:buClrTx/>
                        <a:buSzTx/>
                        <a:buFontTx/>
                        <a:buNone/>
                        <a:tabLst/>
                        <a:defRPr/>
                      </a:pPr>
                      <a:r>
                        <a:rPr lang="en-US" altLang="ko-KR" sz="2000" dirty="0">
                          <a:solidFill>
                            <a:schemeClr val="tx1"/>
                          </a:solidFill>
                          <a:latin typeface="+mn-lt"/>
                        </a:rPr>
                        <a:t>Java-Gnome 4.0.10 Bug 576111</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lnSpc>
                          <a:spcPct val="85000"/>
                        </a:lnSpc>
                      </a:pPr>
                      <a:r>
                        <a:rPr lang="en-US" altLang="ko-KR" sz="2000" dirty="0">
                          <a:solidFill>
                            <a:schemeClr val="tx1"/>
                          </a:solidFill>
                          <a:latin typeface="+mn-lt"/>
                        </a:rPr>
                        <a:t>130K</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r>
                        <a:rPr lang="en-US" altLang="ko-KR" sz="2000" dirty="0">
                          <a:solidFill>
                            <a:schemeClr val="tx1"/>
                          </a:solidFill>
                          <a:latin typeface="+mn-lt"/>
                        </a:rPr>
                        <a:t>Invalid JNI reference</a:t>
                      </a:r>
                      <a:r>
                        <a:rPr lang="en-US" altLang="ko-KR" sz="2000" baseline="0" dirty="0">
                          <a:solidFill>
                            <a:schemeClr val="tx1"/>
                          </a:solidFill>
                          <a:latin typeface="+mn-lt"/>
                        </a:rPr>
                        <a:t> in C</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8264">
                <a:tc>
                  <a:txBody>
                    <a:bodyPr/>
                    <a:lstStyle/>
                    <a:p>
                      <a:pPr latinLnBrk="1">
                        <a:lnSpc>
                          <a:spcPct val="85000"/>
                        </a:lnSpc>
                      </a:pPr>
                      <a:r>
                        <a:rPr lang="en-US" altLang="ko-KR" sz="2000" dirty="0">
                          <a:solidFill>
                            <a:schemeClr val="tx1"/>
                          </a:solidFill>
                          <a:latin typeface="+mn-lt"/>
                        </a:rPr>
                        <a:t>Bug5</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1" hangingPunct="1">
                        <a:lnSpc>
                          <a:spcPct val="85000"/>
                        </a:lnSpc>
                        <a:spcBef>
                          <a:spcPts val="0"/>
                        </a:spcBef>
                        <a:spcAft>
                          <a:spcPts val="0"/>
                        </a:spcAft>
                        <a:buClrTx/>
                        <a:buSzTx/>
                        <a:buFontTx/>
                        <a:buNone/>
                        <a:tabLst/>
                        <a:defRPr/>
                      </a:pPr>
                      <a:r>
                        <a:rPr lang="en-US" altLang="ko-KR" sz="2000" dirty="0">
                          <a:solidFill>
                            <a:schemeClr val="tx1"/>
                          </a:solidFill>
                          <a:latin typeface="+mn-lt"/>
                        </a:rPr>
                        <a:t>Java-Gnome 4.0.11 Revision</a:t>
                      </a:r>
                      <a:r>
                        <a:rPr lang="en-US" altLang="ko-KR" sz="2000" baseline="0" dirty="0">
                          <a:solidFill>
                            <a:schemeClr val="tx1"/>
                          </a:solidFill>
                          <a:latin typeface="+mn-lt"/>
                        </a:rPr>
                        <a:t> 658</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lnSpc>
                          <a:spcPct val="85000"/>
                        </a:lnSpc>
                      </a:pPr>
                      <a:r>
                        <a:rPr lang="en-US" altLang="ko-KR" sz="2000" dirty="0">
                          <a:solidFill>
                            <a:schemeClr val="tx1"/>
                          </a:solidFill>
                          <a:latin typeface="+mn-lt"/>
                        </a:rPr>
                        <a:t>136K</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r>
                        <a:rPr lang="en-US" altLang="ko-KR" sz="2000" dirty="0">
                          <a:solidFill>
                            <a:schemeClr val="tx1"/>
                          </a:solidFill>
                          <a:latin typeface="+mn-lt"/>
                        </a:rPr>
                        <a:t>Double</a:t>
                      </a:r>
                      <a:r>
                        <a:rPr lang="en-US" altLang="ko-KR" sz="2000" baseline="0" dirty="0">
                          <a:solidFill>
                            <a:schemeClr val="tx1"/>
                          </a:solidFill>
                          <a:latin typeface="+mn-lt"/>
                        </a:rPr>
                        <a:t> free in C</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8264">
                <a:tc>
                  <a:txBody>
                    <a:bodyPr/>
                    <a:lstStyle/>
                    <a:p>
                      <a:pPr latinLnBrk="1">
                        <a:lnSpc>
                          <a:spcPct val="85000"/>
                        </a:lnSpc>
                      </a:pPr>
                      <a:r>
                        <a:rPr lang="en-US" altLang="ko-KR" sz="2000" dirty="0">
                          <a:solidFill>
                            <a:schemeClr val="tx1"/>
                          </a:solidFill>
                          <a:latin typeface="+mn-lt"/>
                        </a:rPr>
                        <a:t>Bug6</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1" hangingPunct="1">
                        <a:lnSpc>
                          <a:spcPct val="85000"/>
                        </a:lnSpc>
                        <a:spcBef>
                          <a:spcPts val="0"/>
                        </a:spcBef>
                        <a:spcAft>
                          <a:spcPts val="0"/>
                        </a:spcAft>
                        <a:buClrTx/>
                        <a:buSzTx/>
                        <a:buFontTx/>
                        <a:buNone/>
                        <a:tabLst/>
                        <a:defRPr/>
                      </a:pPr>
                      <a:r>
                        <a:rPr lang="en-US" altLang="ko-KR" sz="2000" dirty="0">
                          <a:solidFill>
                            <a:schemeClr val="tx1"/>
                          </a:solidFill>
                          <a:latin typeface="+mn-lt"/>
                        </a:rPr>
                        <a:t>Eclipse SWT 3.7.0.3 Bug</a:t>
                      </a:r>
                      <a:r>
                        <a:rPr lang="en-US" altLang="ko-KR" sz="2000" baseline="0" dirty="0">
                          <a:solidFill>
                            <a:schemeClr val="tx1"/>
                          </a:solidFill>
                          <a:latin typeface="+mn-lt"/>
                        </a:rPr>
                        <a:t> 322222</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lnSpc>
                          <a:spcPct val="85000"/>
                        </a:lnSpc>
                      </a:pPr>
                      <a:r>
                        <a:rPr lang="en-US" altLang="ko-KR" sz="2000" dirty="0">
                          <a:solidFill>
                            <a:schemeClr val="tx1"/>
                          </a:solidFill>
                          <a:latin typeface="+mn-lt"/>
                        </a:rPr>
                        <a:t>139K</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r>
                        <a:rPr lang="en-US" altLang="ko-KR" sz="2000" dirty="0">
                          <a:solidFill>
                            <a:schemeClr val="tx1"/>
                          </a:solidFill>
                          <a:latin typeface="+mn-lt"/>
                        </a:rPr>
                        <a:t>Segmentation fault in C</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8264">
                <a:tc>
                  <a:txBody>
                    <a:bodyPr/>
                    <a:lstStyle/>
                    <a:p>
                      <a:pPr latinLnBrk="1">
                        <a:lnSpc>
                          <a:spcPct val="85000"/>
                        </a:lnSpc>
                      </a:pPr>
                      <a:r>
                        <a:rPr lang="en-US" altLang="ko-KR" sz="2000" dirty="0" err="1">
                          <a:solidFill>
                            <a:schemeClr val="tx1"/>
                          </a:solidFill>
                          <a:latin typeface="+mn-lt"/>
                        </a:rPr>
                        <a:t>Bug7</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1" hangingPunct="1">
                        <a:lnSpc>
                          <a:spcPct val="85000"/>
                        </a:lnSpc>
                        <a:spcBef>
                          <a:spcPts val="0"/>
                        </a:spcBef>
                        <a:spcAft>
                          <a:spcPts val="0"/>
                        </a:spcAft>
                        <a:buClrTx/>
                        <a:buSzTx/>
                        <a:buFontTx/>
                        <a:buNone/>
                        <a:tabLst/>
                        <a:defRPr/>
                      </a:pPr>
                      <a:r>
                        <a:rPr lang="en-US" altLang="ko-KR" sz="2000" dirty="0">
                          <a:solidFill>
                            <a:schemeClr val="tx1"/>
                          </a:solidFill>
                          <a:latin typeface="+mn-lt"/>
                        </a:rPr>
                        <a:t>SQLite </a:t>
                      </a:r>
                      <a:r>
                        <a:rPr lang="en-US" altLang="ko-KR" sz="2000" dirty="0" err="1">
                          <a:solidFill>
                            <a:schemeClr val="tx1"/>
                          </a:solidFill>
                          <a:latin typeface="+mn-lt"/>
                        </a:rPr>
                        <a:t>JDBC</a:t>
                      </a:r>
                      <a:r>
                        <a:rPr lang="en-US" altLang="ko-KR" sz="2000" dirty="0">
                          <a:solidFill>
                            <a:schemeClr val="tx1"/>
                          </a:solidFill>
                          <a:latin typeface="+mn-lt"/>
                        </a:rPr>
                        <a:t> 3.6.0 </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lnSpc>
                          <a:spcPct val="85000"/>
                        </a:lnSpc>
                      </a:pPr>
                      <a:r>
                        <a:rPr lang="en-US" altLang="ko-KR" sz="2000" dirty="0" err="1">
                          <a:solidFill>
                            <a:schemeClr val="tx1"/>
                          </a:solidFill>
                          <a:latin typeface="+mn-lt"/>
                        </a:rPr>
                        <a:t>5.5K</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r>
                        <a:rPr lang="en-US" altLang="ko-KR" sz="2000" dirty="0" err="1">
                          <a:solidFill>
                            <a:schemeClr val="tx1"/>
                          </a:solidFill>
                          <a:latin typeface="+mn-lt"/>
                        </a:rPr>
                        <a:t>JVM</a:t>
                      </a:r>
                      <a:r>
                        <a:rPr lang="en-US" altLang="ko-KR" sz="2000" dirty="0">
                          <a:solidFill>
                            <a:schemeClr val="tx1"/>
                          </a:solidFill>
                          <a:latin typeface="+mn-lt"/>
                        </a:rPr>
                        <a:t> violation</a:t>
                      </a:r>
                      <a:r>
                        <a:rPr lang="en-US" altLang="ko-KR" sz="2000" baseline="0" dirty="0">
                          <a:solidFill>
                            <a:schemeClr val="tx1"/>
                          </a:solidFill>
                          <a:latin typeface="+mn-lt"/>
                        </a:rPr>
                        <a:t> in C</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5427278"/>
                  </a:ext>
                </a:extLst>
              </a:tr>
              <a:tr h="368264">
                <a:tc>
                  <a:txBody>
                    <a:bodyPr/>
                    <a:lstStyle/>
                    <a:p>
                      <a:pPr latinLnBrk="1">
                        <a:lnSpc>
                          <a:spcPct val="85000"/>
                        </a:lnSpc>
                      </a:pPr>
                      <a:r>
                        <a:rPr lang="en-US" altLang="ko-KR" sz="2000" dirty="0" err="1">
                          <a:solidFill>
                            <a:schemeClr val="tx1"/>
                          </a:solidFill>
                          <a:latin typeface="+mn-lt"/>
                        </a:rPr>
                        <a:t>Bug8</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1" hangingPunct="1">
                        <a:lnSpc>
                          <a:spcPct val="85000"/>
                        </a:lnSpc>
                        <a:spcBef>
                          <a:spcPts val="0"/>
                        </a:spcBef>
                        <a:spcAft>
                          <a:spcPts val="0"/>
                        </a:spcAft>
                        <a:buClrTx/>
                        <a:buSzTx/>
                        <a:buFontTx/>
                        <a:buNone/>
                        <a:tabLst/>
                        <a:defRPr/>
                      </a:pPr>
                      <a:r>
                        <a:rPr lang="en-US" altLang="ko-KR" sz="2000" dirty="0">
                          <a:solidFill>
                            <a:schemeClr val="tx1"/>
                          </a:solidFill>
                          <a:latin typeface="+mn-lt"/>
                        </a:rPr>
                        <a:t>Eclipse </a:t>
                      </a:r>
                      <a:r>
                        <a:rPr lang="en-US" altLang="ko-KR" sz="2000" dirty="0" err="1">
                          <a:solidFill>
                            <a:schemeClr val="tx1"/>
                          </a:solidFill>
                          <a:latin typeface="+mn-lt"/>
                        </a:rPr>
                        <a:t>SWT</a:t>
                      </a:r>
                      <a:r>
                        <a:rPr lang="en-US" altLang="ko-KR" sz="2000" dirty="0">
                          <a:solidFill>
                            <a:schemeClr val="tx1"/>
                          </a:solidFill>
                          <a:latin typeface="+mn-lt"/>
                        </a:rPr>
                        <a:t> 4.3.0 Bug 419729</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lnSpc>
                          <a:spcPct val="85000"/>
                        </a:lnSpc>
                      </a:pPr>
                      <a:r>
                        <a:rPr lang="en-US" altLang="ko-KR" sz="2000" dirty="0" err="1">
                          <a:solidFill>
                            <a:schemeClr val="tx1"/>
                          </a:solidFill>
                          <a:latin typeface="+mn-lt"/>
                        </a:rPr>
                        <a:t>175K</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lnSpc>
                          <a:spcPct val="85000"/>
                        </a:lnSpc>
                      </a:pPr>
                      <a:r>
                        <a:rPr lang="en-US" altLang="ko-KR" sz="2000" dirty="0">
                          <a:solidFill>
                            <a:schemeClr val="tx1"/>
                          </a:solidFill>
                          <a:latin typeface="+mn-lt"/>
                        </a:rPr>
                        <a:t>Segmentation fault</a:t>
                      </a:r>
                      <a:r>
                        <a:rPr lang="en-US" altLang="ko-KR" sz="2000" baseline="0" dirty="0">
                          <a:solidFill>
                            <a:schemeClr val="tx1"/>
                          </a:solidFill>
                          <a:latin typeface="+mn-lt"/>
                        </a:rPr>
                        <a:t> in C</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9662087"/>
                  </a:ext>
                </a:extLst>
              </a:tr>
            </a:tbl>
          </a:graphicData>
        </a:graphic>
      </p:graphicFrame>
      <p:sp>
        <p:nvSpPr>
          <p:cNvPr id="8" name="직사각형 7"/>
          <p:cNvSpPr/>
          <p:nvPr/>
        </p:nvSpPr>
        <p:spPr>
          <a:xfrm>
            <a:off x="457203" y="5943600"/>
            <a:ext cx="8228968" cy="411753"/>
          </a:xfrm>
          <a:prstGeom prst="rect">
            <a:avLst/>
          </a:prstGeom>
          <a:noFill/>
          <a:ln w="57150">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1976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284089"/>
            <a:ext cx="8193803" cy="791570"/>
          </a:xfrm>
        </p:spPr>
        <p:txBody>
          <a:bodyPr/>
          <a:lstStyle/>
          <a:p>
            <a:pPr algn="ctr"/>
            <a:r>
              <a:rPr lang="en-US" altLang="ko-KR" dirty="0"/>
              <a:t>Ranking of Buggy Line</a:t>
            </a:r>
            <a:endParaRPr lang="ko-KR" altLang="en-US" dirty="0"/>
          </a:p>
        </p:txBody>
      </p:sp>
      <p:sp>
        <p:nvSpPr>
          <p:cNvPr id="3" name="내용 개체 틀 2"/>
          <p:cNvSpPr>
            <a:spLocks noGrp="1"/>
          </p:cNvSpPr>
          <p:nvPr>
            <p:ph idx="1"/>
          </p:nvPr>
        </p:nvSpPr>
        <p:spPr>
          <a:xfrm>
            <a:off x="506016" y="4508790"/>
            <a:ext cx="8051133" cy="1364775"/>
          </a:xfrm>
        </p:spPr>
        <p:txBody>
          <a:bodyPr>
            <a:normAutofit/>
          </a:bodyPr>
          <a:lstStyle/>
          <a:p>
            <a:pPr>
              <a:spcBef>
                <a:spcPts val="0"/>
              </a:spcBef>
            </a:pPr>
            <a:r>
              <a:rPr lang="en-US" altLang="ko-KR" sz="2400" dirty="0"/>
              <a:t>MUSEUM identifies the buggy statements as </a:t>
            </a:r>
            <a:r>
              <a:rPr lang="en-US" altLang="ko-KR" sz="2400" dirty="0">
                <a:solidFill>
                  <a:srgbClr val="0000FF"/>
                </a:solidFill>
              </a:rPr>
              <a:t>most suspicious </a:t>
            </a:r>
            <a:r>
              <a:rPr lang="en-US" altLang="ko-KR" sz="2400" dirty="0"/>
              <a:t>among entire code for all 6 bugs</a:t>
            </a:r>
          </a:p>
          <a:p>
            <a:pPr>
              <a:spcBef>
                <a:spcPts val="0"/>
              </a:spcBef>
            </a:pPr>
            <a:r>
              <a:rPr lang="en-US" altLang="ko-KR" sz="2400" dirty="0"/>
              <a:t>SBFLs do not precisely locate the buggy statements for 3 bugs</a:t>
            </a:r>
            <a:endParaRPr lang="ko-KR" altLang="en-US" sz="2400" dirty="0"/>
          </a:p>
        </p:txBody>
      </p:sp>
      <p:sp>
        <p:nvSpPr>
          <p:cNvPr id="4" name="날짜 개체 틀 3"/>
          <p:cNvSpPr>
            <a:spLocks noGrp="1"/>
          </p:cNvSpPr>
          <p:nvPr>
            <p:ph type="dt" sz="half" idx="10"/>
          </p:nvPr>
        </p:nvSpPr>
        <p:spPr/>
        <p:txBody>
          <a:bodyPr/>
          <a:lstStyle/>
          <a:p>
            <a:fld id="{3EDA60BF-63C1-47C2-A6CE-0FD6CC8ED0B9}"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28</a:t>
            </a:fld>
            <a:endParaRPr lang="ko-KR" altLang="en-US"/>
          </a:p>
        </p:txBody>
      </p:sp>
      <p:graphicFrame>
        <p:nvGraphicFramePr>
          <p:cNvPr id="7" name="표 6"/>
          <p:cNvGraphicFramePr>
            <a:graphicFrameLocks noGrp="1"/>
          </p:cNvGraphicFramePr>
          <p:nvPr>
            <p:extLst>
              <p:ext uri="{D42A27DB-BD31-4B8C-83A1-F6EECF244321}">
                <p14:modId xmlns:p14="http://schemas.microsoft.com/office/powerpoint/2010/main" val="1209762688"/>
              </p:ext>
            </p:extLst>
          </p:nvPr>
        </p:nvGraphicFramePr>
        <p:xfrm>
          <a:off x="457203" y="1553471"/>
          <a:ext cx="8376727" cy="2861968"/>
        </p:xfrm>
        <a:graphic>
          <a:graphicData uri="http://schemas.openxmlformats.org/drawingml/2006/table">
            <a:tbl>
              <a:tblPr firstRow="1" bandRow="1">
                <a:tableStyleId>{5C22544A-7EE6-4342-B048-85BDC9FD1C3A}</a:tableStyleId>
              </a:tblPr>
              <a:tblGrid>
                <a:gridCol w="1223551">
                  <a:extLst>
                    <a:ext uri="{9D8B030D-6E8A-4147-A177-3AD203B41FA5}">
                      <a16:colId xmlns:a16="http://schemas.microsoft.com/office/drawing/2014/main" val="20000"/>
                    </a:ext>
                  </a:extLst>
                </a:gridCol>
                <a:gridCol w="894147">
                  <a:extLst>
                    <a:ext uri="{9D8B030D-6E8A-4147-A177-3AD203B41FA5}">
                      <a16:colId xmlns:a16="http://schemas.microsoft.com/office/drawing/2014/main" val="20001"/>
                    </a:ext>
                  </a:extLst>
                </a:gridCol>
                <a:gridCol w="894147">
                  <a:extLst>
                    <a:ext uri="{9D8B030D-6E8A-4147-A177-3AD203B41FA5}">
                      <a16:colId xmlns:a16="http://schemas.microsoft.com/office/drawing/2014/main" val="20002"/>
                    </a:ext>
                  </a:extLst>
                </a:gridCol>
                <a:gridCol w="894147">
                  <a:extLst>
                    <a:ext uri="{9D8B030D-6E8A-4147-A177-3AD203B41FA5}">
                      <a16:colId xmlns:a16="http://schemas.microsoft.com/office/drawing/2014/main" val="20003"/>
                    </a:ext>
                  </a:extLst>
                </a:gridCol>
                <a:gridCol w="894147">
                  <a:extLst>
                    <a:ext uri="{9D8B030D-6E8A-4147-A177-3AD203B41FA5}">
                      <a16:colId xmlns:a16="http://schemas.microsoft.com/office/drawing/2014/main" val="20004"/>
                    </a:ext>
                  </a:extLst>
                </a:gridCol>
                <a:gridCol w="894147">
                  <a:extLst>
                    <a:ext uri="{9D8B030D-6E8A-4147-A177-3AD203B41FA5}">
                      <a16:colId xmlns:a16="http://schemas.microsoft.com/office/drawing/2014/main" val="20005"/>
                    </a:ext>
                  </a:extLst>
                </a:gridCol>
                <a:gridCol w="894147">
                  <a:extLst>
                    <a:ext uri="{9D8B030D-6E8A-4147-A177-3AD203B41FA5}">
                      <a16:colId xmlns:a16="http://schemas.microsoft.com/office/drawing/2014/main" val="20006"/>
                    </a:ext>
                  </a:extLst>
                </a:gridCol>
                <a:gridCol w="894147">
                  <a:extLst>
                    <a:ext uri="{9D8B030D-6E8A-4147-A177-3AD203B41FA5}">
                      <a16:colId xmlns:a16="http://schemas.microsoft.com/office/drawing/2014/main" val="1769845836"/>
                    </a:ext>
                  </a:extLst>
                </a:gridCol>
                <a:gridCol w="894147">
                  <a:extLst>
                    <a:ext uri="{9D8B030D-6E8A-4147-A177-3AD203B41FA5}">
                      <a16:colId xmlns:a16="http://schemas.microsoft.com/office/drawing/2014/main" val="3728280344"/>
                    </a:ext>
                  </a:extLst>
                </a:gridCol>
              </a:tblGrid>
              <a:tr h="745969">
                <a:tc>
                  <a:txBody>
                    <a:bodyPr/>
                    <a:lstStyle/>
                    <a:p>
                      <a:pPr algn="ctr" latinLnBrk="1"/>
                      <a:r>
                        <a:rPr lang="en-US" altLang="ko-KR" sz="1800" b="0" dirty="0">
                          <a:solidFill>
                            <a:schemeClr val="tx1"/>
                          </a:solidFill>
                          <a:latin typeface="+mn-lt"/>
                        </a:rPr>
                        <a:t>Rank of  buggy line</a:t>
                      </a:r>
                      <a:endParaRPr lang="ko-KR" altLang="en-US" sz="18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a:solidFill>
                            <a:schemeClr val="tx1"/>
                          </a:solidFill>
                          <a:latin typeface="+mn-lt"/>
                        </a:rPr>
                        <a:t>Bug1</a:t>
                      </a:r>
                      <a:endParaRPr lang="ko-KR" altLang="en-US" sz="18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a:solidFill>
                            <a:schemeClr val="tx1"/>
                          </a:solidFill>
                          <a:latin typeface="+mn-lt"/>
                        </a:rPr>
                        <a:t>Bug2</a:t>
                      </a:r>
                      <a:endParaRPr lang="ko-KR" altLang="en-US" sz="18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a:solidFill>
                            <a:schemeClr val="tx1"/>
                          </a:solidFill>
                          <a:latin typeface="+mn-lt"/>
                        </a:rPr>
                        <a:t>Bug3</a:t>
                      </a:r>
                      <a:endParaRPr lang="ko-KR" altLang="en-US" sz="18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a:solidFill>
                            <a:schemeClr val="tx1"/>
                          </a:solidFill>
                          <a:latin typeface="+mn-lt"/>
                        </a:rPr>
                        <a:t>Bug4</a:t>
                      </a:r>
                      <a:endParaRPr lang="ko-KR" altLang="en-US" sz="18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a:solidFill>
                            <a:schemeClr val="tx1"/>
                          </a:solidFill>
                          <a:latin typeface="+mn-lt"/>
                        </a:rPr>
                        <a:t>Bug5</a:t>
                      </a:r>
                      <a:endParaRPr lang="ko-KR" altLang="en-US" sz="18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a:solidFill>
                            <a:schemeClr val="tx1"/>
                          </a:solidFill>
                          <a:latin typeface="+mn-lt"/>
                        </a:rPr>
                        <a:t>Bug6</a:t>
                      </a:r>
                      <a:endParaRPr lang="ko-KR" altLang="en-US" sz="18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err="1">
                          <a:solidFill>
                            <a:schemeClr val="tx1"/>
                          </a:solidFill>
                          <a:latin typeface="+mn-lt"/>
                        </a:rPr>
                        <a:t>Bug7</a:t>
                      </a:r>
                      <a:endParaRPr lang="ko-KR" altLang="en-US" sz="18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err="1">
                          <a:solidFill>
                            <a:schemeClr val="tx1"/>
                          </a:solidFill>
                          <a:latin typeface="+mn-lt"/>
                        </a:rPr>
                        <a:t>Bug8</a:t>
                      </a:r>
                      <a:endParaRPr lang="ko-KR" altLang="en-US" sz="18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796">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16957">
                <a:tc>
                  <a:txBody>
                    <a:bodyPr/>
                    <a:lstStyle/>
                    <a:p>
                      <a:pPr algn="ctr" latinLnBrk="1"/>
                      <a:r>
                        <a:rPr lang="en-US" altLang="ko-KR" sz="1800" b="1" dirty="0">
                          <a:solidFill>
                            <a:schemeClr val="tx1"/>
                          </a:solidFill>
                          <a:latin typeface="+mn-lt"/>
                        </a:rPr>
                        <a:t>MUSEUM</a:t>
                      </a:r>
                      <a:endParaRPr lang="ko-KR" altLang="en-US" sz="18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a:solidFill>
                            <a:schemeClr val="tx1"/>
                          </a:solidFill>
                          <a:latin typeface="+mn-lt"/>
                        </a:rPr>
                        <a:t>1 </a:t>
                      </a:r>
                    </a:p>
                    <a:p>
                      <a:pPr algn="ctr" latinLnBrk="1"/>
                      <a:r>
                        <a:rPr lang="en-US" altLang="ko-KR" sz="1800" dirty="0">
                          <a:solidFill>
                            <a:schemeClr val="tx1"/>
                          </a:solidFill>
                          <a:latin typeface="+mn-lt"/>
                        </a:rPr>
                        <a:t>(1)</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a:solidFill>
                            <a:schemeClr val="tx1"/>
                          </a:solidFill>
                          <a:latin typeface="+mn-lt"/>
                        </a:rPr>
                        <a:t>2</a:t>
                      </a:r>
                    </a:p>
                    <a:p>
                      <a:pPr algn="ctr" latinLnBrk="1"/>
                      <a:r>
                        <a:rPr lang="en-US" altLang="ko-KR" sz="1800" dirty="0">
                          <a:solidFill>
                            <a:schemeClr val="tx1"/>
                          </a:solidFill>
                          <a:latin typeface="+mn-lt"/>
                        </a:rPr>
                        <a:t>(2)</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a:solidFill>
                            <a:schemeClr val="tx1"/>
                          </a:solidFill>
                          <a:latin typeface="+mn-lt"/>
                        </a:rPr>
                        <a:t>1</a:t>
                      </a:r>
                    </a:p>
                    <a:p>
                      <a:pPr algn="ctr" latinLnBrk="1"/>
                      <a:r>
                        <a:rPr lang="en-US" altLang="ko-KR" sz="1800" dirty="0">
                          <a:solidFill>
                            <a:schemeClr val="tx1"/>
                          </a:solidFill>
                          <a:latin typeface="+mn-lt"/>
                        </a:rPr>
                        <a:t>(1)</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a:solidFill>
                            <a:schemeClr val="tx1"/>
                          </a:solidFill>
                          <a:latin typeface="+mn-lt"/>
                        </a:rPr>
                        <a:t>1</a:t>
                      </a:r>
                    </a:p>
                    <a:p>
                      <a:pPr algn="ctr" latinLnBrk="1"/>
                      <a:r>
                        <a:rPr lang="en-US" altLang="ko-KR" sz="1800" dirty="0">
                          <a:solidFill>
                            <a:schemeClr val="tx1"/>
                          </a:solidFill>
                          <a:latin typeface="+mn-lt"/>
                        </a:rPr>
                        <a:t>(1)</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a:solidFill>
                            <a:schemeClr val="tx1"/>
                          </a:solidFill>
                          <a:latin typeface="+mn-lt"/>
                        </a:rPr>
                        <a:t>8</a:t>
                      </a:r>
                    </a:p>
                    <a:p>
                      <a:pPr algn="ctr" latinLnBrk="1"/>
                      <a:r>
                        <a:rPr lang="en-US" altLang="ko-KR" sz="1800" dirty="0">
                          <a:solidFill>
                            <a:schemeClr val="tx1"/>
                          </a:solidFill>
                          <a:latin typeface="+mn-lt"/>
                        </a:rPr>
                        <a:t>(8)</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a:solidFill>
                            <a:schemeClr val="tx1"/>
                          </a:solidFill>
                          <a:latin typeface="+mn-lt"/>
                        </a:rPr>
                        <a:t>3</a:t>
                      </a:r>
                    </a:p>
                    <a:p>
                      <a:pPr algn="ctr" latinLnBrk="1"/>
                      <a:r>
                        <a:rPr lang="en-US" altLang="ko-KR" sz="1800" dirty="0">
                          <a:solidFill>
                            <a:schemeClr val="tx1"/>
                          </a:solidFill>
                          <a:latin typeface="+mn-lt"/>
                        </a:rPr>
                        <a:t>(3)</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a:solidFill>
                            <a:schemeClr val="tx1"/>
                          </a:solidFill>
                          <a:latin typeface="+mn-lt"/>
                        </a:rPr>
                        <a:t>1</a:t>
                      </a:r>
                    </a:p>
                    <a:p>
                      <a:pPr algn="ctr" latinLnBrk="1"/>
                      <a:r>
                        <a:rPr lang="en-US" altLang="ko-KR" sz="1800" dirty="0">
                          <a:solidFill>
                            <a:schemeClr val="tx1"/>
                          </a:solidFill>
                          <a:latin typeface="+mn-lt"/>
                        </a:rPr>
                        <a:t>(1)</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a:solidFill>
                            <a:schemeClr val="tx1"/>
                          </a:solidFill>
                          <a:latin typeface="+mn-lt"/>
                        </a:rPr>
                        <a:t>1</a:t>
                      </a:r>
                    </a:p>
                    <a:p>
                      <a:pPr algn="ctr" latinLnBrk="1"/>
                      <a:r>
                        <a:rPr lang="en-US" altLang="ko-KR" sz="1800" dirty="0">
                          <a:solidFill>
                            <a:schemeClr val="tx1"/>
                          </a:solidFill>
                          <a:latin typeface="+mn-lt"/>
                        </a:rPr>
                        <a:t>(1)</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77918">
                <a:tc>
                  <a:txBody>
                    <a:bodyPr/>
                    <a:lstStyle/>
                    <a:p>
                      <a:pPr algn="ctr" latinLnBrk="1"/>
                      <a:r>
                        <a:rPr lang="en-US" altLang="ko-KR" sz="1800" dirty="0">
                          <a:solidFill>
                            <a:schemeClr val="tx1"/>
                          </a:solidFill>
                          <a:latin typeface="+mn-lt"/>
                        </a:rPr>
                        <a:t>Op2</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80 </a:t>
                      </a:r>
                    </a:p>
                    <a:p>
                      <a:pPr algn="ctr" latinLnBrk="1"/>
                      <a:r>
                        <a:rPr lang="en-US" altLang="ko-KR" sz="1800" dirty="0">
                          <a:solidFill>
                            <a:schemeClr val="tx1"/>
                          </a:solidFill>
                          <a:latin typeface="+mn-lt"/>
                        </a:rPr>
                        <a:t>(80)</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4</a:t>
                      </a:r>
                    </a:p>
                    <a:p>
                      <a:pPr algn="ctr" latinLnBrk="1"/>
                      <a:r>
                        <a:rPr lang="en-US" altLang="ko-KR" sz="1800" dirty="0">
                          <a:solidFill>
                            <a:schemeClr val="tx1"/>
                          </a:solidFill>
                          <a:latin typeface="+mn-lt"/>
                        </a:rPr>
                        <a:t>(4)</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5</a:t>
                      </a:r>
                    </a:p>
                    <a:p>
                      <a:pPr algn="ctr" latinLnBrk="1"/>
                      <a:r>
                        <a:rPr lang="en-US" altLang="ko-KR" sz="1800" dirty="0">
                          <a:solidFill>
                            <a:schemeClr val="tx1"/>
                          </a:solidFill>
                          <a:latin typeface="+mn-lt"/>
                        </a:rPr>
                        <a:t>(3)</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83</a:t>
                      </a:r>
                    </a:p>
                    <a:p>
                      <a:pPr algn="ctr" latinLnBrk="1"/>
                      <a:r>
                        <a:rPr lang="en-US" altLang="ko-KR" sz="1800" dirty="0">
                          <a:solidFill>
                            <a:schemeClr val="tx1"/>
                          </a:solidFill>
                          <a:latin typeface="+mn-lt"/>
                        </a:rPr>
                        <a:t>(65)</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61</a:t>
                      </a:r>
                    </a:p>
                    <a:p>
                      <a:pPr algn="ctr" latinLnBrk="1"/>
                      <a:r>
                        <a:rPr lang="en-US" altLang="ko-KR" sz="1800" dirty="0">
                          <a:solidFill>
                            <a:schemeClr val="tx1"/>
                          </a:solidFill>
                          <a:latin typeface="+mn-lt"/>
                        </a:rPr>
                        <a:t>(2)</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3162</a:t>
                      </a:r>
                    </a:p>
                    <a:p>
                      <a:pPr algn="ctr" latinLnBrk="1"/>
                      <a:r>
                        <a:rPr lang="en-US" altLang="ko-KR" sz="1800" dirty="0">
                          <a:solidFill>
                            <a:schemeClr val="tx1"/>
                          </a:solidFill>
                          <a:latin typeface="+mn-lt"/>
                        </a:rPr>
                        <a:t>(1385)</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84</a:t>
                      </a:r>
                    </a:p>
                    <a:p>
                      <a:pPr algn="ctr" latinLnBrk="1"/>
                      <a:r>
                        <a:rPr lang="en-US" altLang="ko-KR" sz="1800" dirty="0">
                          <a:solidFill>
                            <a:schemeClr val="tx1"/>
                          </a:solidFill>
                          <a:latin typeface="+mn-lt"/>
                        </a:rPr>
                        <a:t>(54)</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574</a:t>
                      </a:r>
                    </a:p>
                    <a:p>
                      <a:pPr algn="ctr" latinLnBrk="1"/>
                      <a:r>
                        <a:rPr lang="en-US" altLang="ko-KR" sz="1800" dirty="0">
                          <a:solidFill>
                            <a:schemeClr val="tx1"/>
                          </a:solidFill>
                          <a:latin typeface="+mn-lt"/>
                        </a:rPr>
                        <a:t>(197)</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4796">
                <a:tc>
                  <a:txBody>
                    <a:bodyPr/>
                    <a:lstStyle/>
                    <a:p>
                      <a:pPr algn="ctr" latinLnBrk="1"/>
                      <a:endParaRPr lang="ko-KR" altLang="en-US" sz="1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51532">
                <a:tc>
                  <a:txBody>
                    <a:bodyPr/>
                    <a:lstStyle/>
                    <a:p>
                      <a:pPr algn="ctr" latinLnBrk="1"/>
                      <a:r>
                        <a:rPr lang="en-US" altLang="ko-KR" sz="1800" dirty="0">
                          <a:solidFill>
                            <a:schemeClr val="tx1"/>
                          </a:solidFill>
                          <a:latin typeface="+mn-lt"/>
                        </a:rPr>
                        <a:t>Total</a:t>
                      </a:r>
                      <a:r>
                        <a:rPr lang="en-US" altLang="ko-KR" sz="1800" baseline="0" dirty="0">
                          <a:solidFill>
                            <a:schemeClr val="tx1"/>
                          </a:solidFill>
                          <a:latin typeface="+mn-lt"/>
                        </a:rPr>
                        <a:t> lines</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1939</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299</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443</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186</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186</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3482</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294</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latin typeface="+mn-lt"/>
                        </a:rPr>
                        <a:t>4998</a:t>
                      </a:r>
                      <a:endParaRPr lang="ko-KR" alt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6810703" y="1090788"/>
            <a:ext cx="1876150" cy="369332"/>
          </a:xfrm>
          <a:prstGeom prst="rect">
            <a:avLst/>
          </a:prstGeom>
          <a:noFill/>
        </p:spPr>
        <p:txBody>
          <a:bodyPr wrap="square" rtlCol="0">
            <a:spAutoFit/>
          </a:bodyPr>
          <a:lstStyle/>
          <a:p>
            <a:r>
              <a:rPr lang="en-US" altLang="ko-KR" dirty="0"/>
              <a:t>*(</a:t>
            </a:r>
            <a:r>
              <a:rPr lang="en-US" altLang="ko-KR" i="1" dirty="0"/>
              <a:t>n</a:t>
            </a:r>
            <a:r>
              <a:rPr lang="en-US" altLang="ko-KR" dirty="0"/>
              <a:t>): </a:t>
            </a:r>
            <a:r>
              <a:rPr lang="en-US" altLang="ko-KR" i="1" dirty="0"/>
              <a:t>n</a:t>
            </a:r>
            <a:r>
              <a:rPr lang="en-US" altLang="ko-KR" dirty="0"/>
              <a:t> is # of ties</a:t>
            </a:r>
            <a:endParaRPr lang="ko-KR" altLang="en-US" dirty="0"/>
          </a:p>
        </p:txBody>
      </p:sp>
      <p:sp>
        <p:nvSpPr>
          <p:cNvPr id="9" name="직사각형 8"/>
          <p:cNvSpPr/>
          <p:nvPr/>
        </p:nvSpPr>
        <p:spPr>
          <a:xfrm>
            <a:off x="4362994" y="3038143"/>
            <a:ext cx="4470935" cy="691208"/>
          </a:xfrm>
          <a:prstGeom prst="rect">
            <a:avLst/>
          </a:prstGeom>
          <a:noFill/>
          <a:ln w="571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519664" y="5551778"/>
            <a:ext cx="8180155" cy="830997"/>
          </a:xfrm>
          <a:prstGeom prst="rect">
            <a:avLst/>
          </a:prstGeom>
          <a:solidFill>
            <a:schemeClr val="bg1"/>
          </a:solidFill>
          <a:ln w="28575">
            <a:solidFill>
              <a:srgbClr val="0000FF"/>
            </a:solidFill>
          </a:ln>
          <a:effectLst>
            <a:outerShdw blurRad="50800" dist="38100" dir="2700000" algn="tl" rotWithShape="0">
              <a:prstClr val="black">
                <a:alpha val="40000"/>
              </a:prstClr>
            </a:outerShdw>
          </a:effectLst>
        </p:spPr>
        <p:txBody>
          <a:bodyPr wrap="square" rtlCol="0">
            <a:spAutoFit/>
          </a:bodyPr>
          <a:lstStyle/>
          <a:p>
            <a:r>
              <a:rPr lang="en-US" altLang="ko-KR" sz="2400" dirty="0"/>
              <a:t>MUSEUM is highly effective at locating buggy lines in real-world multilingual programs</a:t>
            </a:r>
            <a:endParaRPr lang="ko-KR" altLang="en-US" sz="2400" dirty="0"/>
          </a:p>
        </p:txBody>
      </p:sp>
      <p:sp>
        <p:nvSpPr>
          <p:cNvPr id="11" name="모서리가 둥근 직사각형 10"/>
          <p:cNvSpPr/>
          <p:nvPr/>
        </p:nvSpPr>
        <p:spPr>
          <a:xfrm>
            <a:off x="1698172" y="2316481"/>
            <a:ext cx="7135758" cy="704244"/>
          </a:xfrm>
          <a:prstGeom prst="roundRect">
            <a:avLst>
              <a:gd name="adj" fmla="val 0"/>
            </a:avLst>
          </a:prstGeom>
          <a:noFill/>
          <a:ln w="28575">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0885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ctr"/>
            <a:r>
              <a:rPr lang="en-US" altLang="ko-KR" dirty="0"/>
              <a:t>Case Study with Eclipse Bug 322222</a:t>
            </a:r>
            <a:endParaRPr lang="ko-KR" altLang="en-US" dirty="0"/>
          </a:p>
        </p:txBody>
      </p:sp>
      <p:sp>
        <p:nvSpPr>
          <p:cNvPr id="3" name="내용 개체 틀 2"/>
          <p:cNvSpPr>
            <a:spLocks noGrp="1"/>
          </p:cNvSpPr>
          <p:nvPr>
            <p:ph idx="1"/>
          </p:nvPr>
        </p:nvSpPr>
        <p:spPr>
          <a:xfrm>
            <a:off x="492368" y="1444453"/>
            <a:ext cx="8193803" cy="1377575"/>
          </a:xfrm>
        </p:spPr>
        <p:txBody>
          <a:bodyPr>
            <a:normAutofit/>
          </a:bodyPr>
          <a:lstStyle/>
          <a:p>
            <a:r>
              <a:rPr lang="en-US" altLang="ko-KR" sz="2400" dirty="0"/>
              <a:t>Crashing bug found in Eclipse Standard Widget Toolkit</a:t>
            </a:r>
          </a:p>
          <a:p>
            <a:r>
              <a:rPr lang="en-US" altLang="ko-KR" sz="2400" dirty="0"/>
              <a:t>Had survived more than 1 year with 14 duplicate bug reports and more than 100 comments</a:t>
            </a:r>
          </a:p>
          <a:p>
            <a:endParaRPr lang="ko-KR" altLang="en-US" sz="2400" dirty="0"/>
          </a:p>
        </p:txBody>
      </p:sp>
      <p:sp>
        <p:nvSpPr>
          <p:cNvPr id="4" name="날짜 개체 틀 3"/>
          <p:cNvSpPr>
            <a:spLocks noGrp="1"/>
          </p:cNvSpPr>
          <p:nvPr>
            <p:ph type="dt" sz="half" idx="10"/>
          </p:nvPr>
        </p:nvSpPr>
        <p:spPr/>
        <p:txBody>
          <a:bodyPr/>
          <a:lstStyle/>
          <a:p>
            <a:fld id="{6B4DBB70-9E9D-4A64-94C4-8A74767D72AB}"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29</a:t>
            </a:fld>
            <a:endParaRPr lang="ko-KR" altLang="en-US"/>
          </a:p>
        </p:txBody>
      </p:sp>
      <p:sp>
        <p:nvSpPr>
          <p:cNvPr id="9" name="TextBox 8"/>
          <p:cNvSpPr txBox="1"/>
          <p:nvPr/>
        </p:nvSpPr>
        <p:spPr>
          <a:xfrm>
            <a:off x="745957" y="2941581"/>
            <a:ext cx="7641300" cy="2246769"/>
          </a:xfrm>
          <a:prstGeom prst="rect">
            <a:avLst/>
          </a:prstGeom>
          <a:noFill/>
          <a:ln>
            <a:solidFill>
              <a:schemeClr val="tx1"/>
            </a:solidFill>
          </a:ln>
        </p:spPr>
        <p:txBody>
          <a:bodyPr wrap="square" rtlCol="0">
            <a:spAutoFit/>
          </a:bodyPr>
          <a:lstStyle/>
          <a:p>
            <a:r>
              <a:rPr lang="en-US" altLang="ko-KR" sz="2000" dirty="0">
                <a:latin typeface="Courier New" panose="02070309020205020404" pitchFamily="49" charset="0"/>
                <a:cs typeface="Courier New" panose="02070309020205020404" pitchFamily="49" charset="0"/>
              </a:rPr>
              <a:t>262: </a:t>
            </a:r>
            <a:r>
              <a:rPr lang="en-US" altLang="ko-KR" sz="2000" dirty="0" err="1">
                <a:latin typeface="Courier New" panose="02070309020205020404" pitchFamily="49" charset="0"/>
                <a:cs typeface="Courier New" panose="02070309020205020404" pitchFamily="49" charset="0"/>
              </a:rPr>
              <a:t>PangoLayout</a:t>
            </a:r>
            <a:r>
              <a:rPr lang="en-US" altLang="ko-KR" sz="2000" dirty="0">
                <a:latin typeface="Courier New" panose="02070309020205020404" pitchFamily="49" charset="0"/>
                <a:cs typeface="Courier New" panose="02070309020205020404" pitchFamily="49" charset="0"/>
              </a:rPr>
              <a:t> *</a:t>
            </a:r>
          </a:p>
          <a:p>
            <a:r>
              <a:rPr lang="en-US" altLang="ko-KR" sz="2000" dirty="0">
                <a:latin typeface="Courier New" panose="02070309020205020404" pitchFamily="49" charset="0"/>
                <a:cs typeface="Courier New" panose="02070309020205020404" pitchFamily="49" charset="0"/>
              </a:rPr>
              <a:t>263: </a:t>
            </a:r>
            <a:r>
              <a:rPr lang="en-US" altLang="ko-KR" sz="2000" b="1" dirty="0" err="1">
                <a:latin typeface="Courier New" panose="02070309020205020404" pitchFamily="49" charset="0"/>
                <a:cs typeface="Courier New" panose="02070309020205020404" pitchFamily="49" charset="0"/>
              </a:rPr>
              <a:t>pango_layout_new</a:t>
            </a:r>
            <a:r>
              <a:rPr lang="en-US" altLang="ko-KR" sz="2000" dirty="0">
                <a:latin typeface="Courier New" panose="02070309020205020404" pitchFamily="49" charset="0"/>
                <a:cs typeface="Courier New" panose="02070309020205020404" pitchFamily="49" charset="0"/>
              </a:rPr>
              <a:t> (</a:t>
            </a:r>
            <a:r>
              <a:rPr lang="en-US" altLang="ko-KR" sz="2000" dirty="0" err="1">
                <a:latin typeface="Courier New" panose="02070309020205020404" pitchFamily="49" charset="0"/>
                <a:cs typeface="Courier New" panose="02070309020205020404" pitchFamily="49" charset="0"/>
              </a:rPr>
              <a:t>PangoContext</a:t>
            </a:r>
            <a:r>
              <a:rPr lang="en-US" altLang="ko-KR" sz="2000" dirty="0">
                <a:latin typeface="Courier New" panose="02070309020205020404" pitchFamily="49" charset="0"/>
                <a:cs typeface="Courier New" panose="02070309020205020404" pitchFamily="49" charset="0"/>
              </a:rPr>
              <a:t> *context)</a:t>
            </a:r>
          </a:p>
          <a:p>
            <a:r>
              <a:rPr lang="en-US" altLang="ko-KR" sz="2000" dirty="0">
                <a:latin typeface="Courier New" panose="02070309020205020404" pitchFamily="49" charset="0"/>
                <a:cs typeface="Courier New" panose="02070309020205020404" pitchFamily="49" charset="0"/>
              </a:rPr>
              <a:t>264: {</a:t>
            </a:r>
          </a:p>
          <a:p>
            <a:r>
              <a:rPr lang="en-US" altLang="ko-KR" sz="2000" dirty="0">
                <a:latin typeface="Courier New" panose="02070309020205020404" pitchFamily="49" charset="0"/>
                <a:cs typeface="Courier New" panose="02070309020205020404" pitchFamily="49" charset="0"/>
              </a:rPr>
              <a:t>...</a:t>
            </a:r>
          </a:p>
          <a:p>
            <a:r>
              <a:rPr lang="en-US" altLang="ko-KR" sz="2000" dirty="0">
                <a:latin typeface="Courier New" panose="02070309020205020404" pitchFamily="49" charset="0"/>
                <a:cs typeface="Courier New" panose="02070309020205020404" pitchFamily="49" charset="0"/>
              </a:rPr>
              <a:t>271:   </a:t>
            </a:r>
            <a:r>
              <a:rPr lang="en-US" altLang="ko-KR" sz="2000" b="1" dirty="0">
                <a:solidFill>
                  <a:srgbClr val="C00000"/>
                </a:solidFill>
                <a:latin typeface="Courier New" panose="02070309020205020404" pitchFamily="49" charset="0"/>
                <a:cs typeface="Courier New" panose="02070309020205020404" pitchFamily="49" charset="0"/>
              </a:rPr>
              <a:t>layout-&gt;context</a:t>
            </a:r>
            <a:r>
              <a:rPr lang="en-US" altLang="ko-KR" sz="2000" dirty="0">
                <a:latin typeface="Courier New" panose="02070309020205020404" pitchFamily="49" charset="0"/>
                <a:cs typeface="Courier New" panose="02070309020205020404" pitchFamily="49" charset="0"/>
              </a:rPr>
              <a:t> = context;</a:t>
            </a:r>
          </a:p>
          <a:p>
            <a:r>
              <a:rPr lang="en-US" altLang="ko-KR" sz="2000" dirty="0">
                <a:latin typeface="Courier New" panose="02070309020205020404" pitchFamily="49" charset="0"/>
                <a:cs typeface="Courier New" panose="02070309020205020404" pitchFamily="49" charset="0"/>
              </a:rPr>
              <a:t>...</a:t>
            </a:r>
          </a:p>
          <a:p>
            <a:endParaRPr lang="ko-KR" altLang="en-US" sz="2000" dirty="0">
              <a:latin typeface="Courier New" panose="02070309020205020404" pitchFamily="49" charset="0"/>
              <a:cs typeface="Courier New" panose="02070309020205020404" pitchFamily="49" charset="0"/>
            </a:endParaRPr>
          </a:p>
        </p:txBody>
      </p:sp>
      <p:sp>
        <p:nvSpPr>
          <p:cNvPr id="12" name="모서리가 둥근 사각형 설명선 11"/>
          <p:cNvSpPr/>
          <p:nvPr/>
        </p:nvSpPr>
        <p:spPr>
          <a:xfrm>
            <a:off x="2598820" y="4989972"/>
            <a:ext cx="5327775" cy="985155"/>
          </a:xfrm>
          <a:prstGeom prst="wedgeRoundRectCallout">
            <a:avLst>
              <a:gd name="adj1" fmla="val -50062"/>
              <a:gd name="adj2" fmla="val -96267"/>
              <a:gd name="adj3" fmla="val 16667"/>
            </a:avLst>
          </a:prstGeom>
          <a:solidFill>
            <a:schemeClr val="bg1"/>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ko-KR" sz="2400" b="1" dirty="0">
                <a:solidFill>
                  <a:srgbClr val="C00000"/>
                </a:solidFill>
                <a:latin typeface="Courier New" panose="02070309020205020404" pitchFamily="49" charset="0"/>
                <a:cs typeface="Courier New" panose="02070309020205020404" pitchFamily="49" charset="0"/>
              </a:rPr>
              <a:t>layout</a:t>
            </a:r>
            <a:r>
              <a:rPr lang="en-US" altLang="ko-KR" sz="2400" b="1" dirty="0">
                <a:solidFill>
                  <a:srgbClr val="C00000"/>
                </a:solidFill>
              </a:rPr>
              <a:t> </a:t>
            </a:r>
            <a:r>
              <a:rPr lang="en-US" altLang="ko-KR" sz="2400" dirty="0">
                <a:solidFill>
                  <a:schemeClr val="tx1"/>
                </a:solidFill>
              </a:rPr>
              <a:t>is</a:t>
            </a:r>
            <a:r>
              <a:rPr lang="en-US" altLang="ko-KR" sz="2400" b="1" dirty="0">
                <a:solidFill>
                  <a:srgbClr val="C00000"/>
                </a:solidFill>
              </a:rPr>
              <a:t> null</a:t>
            </a:r>
            <a:r>
              <a:rPr lang="en-US" altLang="ko-KR" sz="2400" dirty="0"/>
              <a:t> when there exists any pending exception in Java frame</a:t>
            </a:r>
            <a:endParaRPr lang="ko-KR" altLang="en-US" sz="2400" dirty="0"/>
          </a:p>
        </p:txBody>
      </p:sp>
    </p:spTree>
    <p:extLst>
      <p:ext uri="{BB962C8B-B14F-4D97-AF65-F5344CB8AC3E}">
        <p14:creationId xmlns:p14="http://schemas.microsoft.com/office/powerpoint/2010/main" val="2864609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D124908F-BE24-42CA-AEE1-BDB211865F99}"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3</a:t>
            </a:fld>
            <a:endParaRPr lang="ko-KR" altLang="en-US"/>
          </a:p>
        </p:txBody>
      </p:sp>
      <p:pic>
        <p:nvPicPr>
          <p:cNvPr id="5122" name="Picture 2" descr="Image result for moonzoo Kim"/>
          <p:cNvPicPr>
            <a:picLocks noChangeAspect="1" noChangeArrowheads="1"/>
          </p:cNvPicPr>
          <p:nvPr/>
        </p:nvPicPr>
        <p:blipFill rotWithShape="1">
          <a:blip r:embed="rId2">
            <a:extLst>
              <a:ext uri="{28A0092B-C50C-407E-A947-70E740481C1C}">
                <a14:useLocalDpi xmlns:a14="http://schemas.microsoft.com/office/drawing/2010/main" val="0"/>
              </a:ext>
            </a:extLst>
          </a:blip>
          <a:srcRect b="11781"/>
          <a:stretch/>
        </p:blipFill>
        <p:spPr bwMode="auto">
          <a:xfrm>
            <a:off x="484049" y="4012557"/>
            <a:ext cx="1159881" cy="15533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moonzoo Ki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315"/>
          <a:stretch/>
        </p:blipFill>
        <p:spPr bwMode="auto">
          <a:xfrm>
            <a:off x="4737819" y="4014730"/>
            <a:ext cx="1217178" cy="159679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nu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3412" y="4013968"/>
            <a:ext cx="1236491" cy="158155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aehoon Kwak"/>
          <p:cNvPicPr>
            <a:picLocks noChangeAspect="1" noChangeArrowheads="1"/>
          </p:cNvPicPr>
          <p:nvPr/>
        </p:nvPicPr>
        <p:blipFill rotWithShape="1">
          <a:blip r:embed="rId5">
            <a:extLst>
              <a:ext uri="{28A0092B-C50C-407E-A947-70E740481C1C}">
                <a14:useLocalDpi xmlns:a14="http://schemas.microsoft.com/office/drawing/2010/main" val="0"/>
              </a:ext>
            </a:extLst>
          </a:blip>
          <a:srcRect l="5188" t="4804" r="2222" b="341"/>
          <a:stretch/>
        </p:blipFill>
        <p:spPr bwMode="auto">
          <a:xfrm>
            <a:off x="3339840" y="4014730"/>
            <a:ext cx="1169006" cy="159679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sites.google.com/site/progsyslab/_/rsrc/1420522892312/byeonglee/bclee.2012.jpg"/>
          <p:cNvPicPr>
            <a:picLocks noChangeAspect="1" noChangeArrowheads="1"/>
          </p:cNvPicPr>
          <p:nvPr/>
        </p:nvPicPr>
        <p:blipFill rotWithShape="1">
          <a:blip r:embed="rId6">
            <a:extLst>
              <a:ext uri="{28A0092B-C50C-407E-A947-70E740481C1C}">
                <a14:useLocalDpi xmlns:a14="http://schemas.microsoft.com/office/drawing/2010/main" val="0"/>
              </a:ext>
            </a:extLst>
          </a:blip>
          <a:srcRect l="10560" r="11110"/>
          <a:stretch/>
        </p:blipFill>
        <p:spPr bwMode="auto">
          <a:xfrm>
            <a:off x="7460014" y="4007989"/>
            <a:ext cx="1160432" cy="161027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Shin Yoo ka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8556" y="4015404"/>
            <a:ext cx="1060737" cy="1610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6055" y="858740"/>
            <a:ext cx="8439649" cy="2554545"/>
          </a:xfrm>
          <a:prstGeom prst="rect">
            <a:avLst/>
          </a:prstGeom>
          <a:noFill/>
        </p:spPr>
        <p:txBody>
          <a:bodyPr wrap="square" rtlCol="0">
            <a:spAutoFit/>
          </a:bodyPr>
          <a:lstStyle/>
          <a:p>
            <a:pPr marL="285750" indent="-285750">
              <a:buFont typeface="Arial" panose="020B0604020202020204" pitchFamily="34" charset="0"/>
              <a:buChar char="•"/>
            </a:pPr>
            <a:r>
              <a:rPr lang="en-US" altLang="ko-KR" sz="2000" b="1" dirty="0"/>
              <a:t>Ask the Mutants: Mutating Faulty Programs for Fault Localization</a:t>
            </a:r>
            <a:r>
              <a:rPr lang="en-US" altLang="ko-KR" sz="2000" dirty="0"/>
              <a:t>, </a:t>
            </a:r>
            <a:br>
              <a:rPr lang="en-US" altLang="ko-KR" sz="2000" dirty="0"/>
            </a:br>
            <a:r>
              <a:rPr lang="en-US" altLang="ko-KR" sz="2000" dirty="0"/>
              <a:t>Int'l Conference on Software Testing, Verification and Validation (</a:t>
            </a:r>
            <a:r>
              <a:rPr lang="en-US" altLang="ko-KR" sz="2000" dirty="0" err="1"/>
              <a:t>ICST</a:t>
            </a:r>
            <a:r>
              <a:rPr lang="en-US" altLang="ko-KR" sz="2000" dirty="0"/>
              <a:t>), 2014</a:t>
            </a:r>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r>
              <a:rPr lang="en-US" altLang="ko-KR" sz="2000" b="1" dirty="0"/>
              <a:t>Mutation-based Fault Localization for Real-world Multilingual Programs</a:t>
            </a:r>
            <a:r>
              <a:rPr lang="en-US" altLang="ko-KR" sz="2000" dirty="0"/>
              <a:t>,</a:t>
            </a:r>
            <a:br>
              <a:rPr lang="en-US" altLang="ko-KR" sz="2000" dirty="0"/>
            </a:br>
            <a:r>
              <a:rPr lang="en-US" altLang="ko-KR" sz="2000" dirty="0"/>
              <a:t>International Conference on Automated Software Engineering (ASE), 2015</a:t>
            </a:r>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r>
              <a:rPr lang="en-US" altLang="ko-KR" sz="2000" b="1" dirty="0"/>
              <a:t>MUSEUM: Debugging Real-World Multilingual Programs Using Mutation Analysis</a:t>
            </a:r>
            <a:r>
              <a:rPr lang="en-US" altLang="ko-KR" sz="2000" dirty="0"/>
              <a:t>, Information and Software Technology, Accepted in 2016.</a:t>
            </a:r>
            <a:endParaRPr lang="ko-KR" altLang="en-US" sz="2000" dirty="0"/>
          </a:p>
        </p:txBody>
      </p:sp>
      <p:sp>
        <p:nvSpPr>
          <p:cNvPr id="3" name="TextBox 2"/>
          <p:cNvSpPr txBox="1"/>
          <p:nvPr/>
        </p:nvSpPr>
        <p:spPr>
          <a:xfrm>
            <a:off x="484049" y="5712031"/>
            <a:ext cx="1159881" cy="646331"/>
          </a:xfrm>
          <a:prstGeom prst="rect">
            <a:avLst/>
          </a:prstGeom>
          <a:noFill/>
        </p:spPr>
        <p:txBody>
          <a:bodyPr wrap="square" rtlCol="0">
            <a:spAutoFit/>
          </a:bodyPr>
          <a:lstStyle/>
          <a:p>
            <a:r>
              <a:rPr lang="en-US" altLang="ko-KR" sz="1200" dirty="0"/>
              <a:t>Prof. </a:t>
            </a:r>
          </a:p>
          <a:p>
            <a:r>
              <a:rPr lang="en-US" altLang="ko-KR" sz="1200" dirty="0" err="1"/>
              <a:t>Moonzoo</a:t>
            </a:r>
            <a:r>
              <a:rPr lang="en-US" altLang="ko-KR" sz="1200" dirty="0"/>
              <a:t> Kim</a:t>
            </a:r>
          </a:p>
          <a:p>
            <a:r>
              <a:rPr lang="en-US" altLang="ko-KR" sz="1200" dirty="0"/>
              <a:t>@ </a:t>
            </a:r>
            <a:r>
              <a:rPr lang="en-US" altLang="ko-KR" sz="1200" dirty="0" err="1"/>
              <a:t>KAIST</a:t>
            </a:r>
            <a:endParaRPr lang="ko-KR" altLang="en-US" sz="1200" dirty="0"/>
          </a:p>
        </p:txBody>
      </p:sp>
      <p:sp>
        <p:nvSpPr>
          <p:cNvPr id="13" name="TextBox 12"/>
          <p:cNvSpPr txBox="1"/>
          <p:nvPr/>
        </p:nvSpPr>
        <p:spPr>
          <a:xfrm>
            <a:off x="1849662" y="5712030"/>
            <a:ext cx="1236491" cy="276999"/>
          </a:xfrm>
          <a:prstGeom prst="rect">
            <a:avLst/>
          </a:prstGeom>
          <a:noFill/>
        </p:spPr>
        <p:txBody>
          <a:bodyPr wrap="square" rtlCol="0">
            <a:spAutoFit/>
          </a:bodyPr>
          <a:lstStyle/>
          <a:p>
            <a:r>
              <a:rPr lang="en-US" altLang="ko-KR" sz="1200" dirty="0" err="1"/>
              <a:t>Seokhyeon</a:t>
            </a:r>
            <a:r>
              <a:rPr lang="en-US" altLang="ko-KR" sz="1200" dirty="0"/>
              <a:t> </a:t>
            </a:r>
            <a:r>
              <a:rPr lang="en-US" altLang="ko-KR" sz="1200" dirty="0" err="1"/>
              <a:t>Mun</a:t>
            </a:r>
            <a:endParaRPr lang="ko-KR" altLang="en-US" sz="1200" dirty="0"/>
          </a:p>
        </p:txBody>
      </p:sp>
      <p:sp>
        <p:nvSpPr>
          <p:cNvPr id="14" name="TextBox 13"/>
          <p:cNvSpPr txBox="1"/>
          <p:nvPr/>
        </p:nvSpPr>
        <p:spPr>
          <a:xfrm>
            <a:off x="3306097" y="5721899"/>
            <a:ext cx="1236491" cy="276999"/>
          </a:xfrm>
          <a:prstGeom prst="rect">
            <a:avLst/>
          </a:prstGeom>
          <a:noFill/>
        </p:spPr>
        <p:txBody>
          <a:bodyPr wrap="square" rtlCol="0">
            <a:spAutoFit/>
          </a:bodyPr>
          <a:lstStyle/>
          <a:p>
            <a:r>
              <a:rPr lang="en-US" altLang="ko-KR" sz="1200" dirty="0" err="1"/>
              <a:t>Taehoon</a:t>
            </a:r>
            <a:r>
              <a:rPr lang="en-US" altLang="ko-KR" sz="1200" dirty="0"/>
              <a:t> </a:t>
            </a:r>
            <a:r>
              <a:rPr lang="en-US" altLang="ko-KR" sz="1200" dirty="0" err="1"/>
              <a:t>Kwak</a:t>
            </a:r>
            <a:endParaRPr lang="ko-KR" altLang="en-US" sz="1200" dirty="0"/>
          </a:p>
        </p:txBody>
      </p:sp>
      <p:sp>
        <p:nvSpPr>
          <p:cNvPr id="15" name="TextBox 14"/>
          <p:cNvSpPr txBox="1"/>
          <p:nvPr/>
        </p:nvSpPr>
        <p:spPr>
          <a:xfrm>
            <a:off x="4782506" y="5721899"/>
            <a:ext cx="1172492" cy="276999"/>
          </a:xfrm>
          <a:prstGeom prst="rect">
            <a:avLst/>
          </a:prstGeom>
          <a:noFill/>
        </p:spPr>
        <p:txBody>
          <a:bodyPr wrap="square" rtlCol="0">
            <a:spAutoFit/>
          </a:bodyPr>
          <a:lstStyle/>
          <a:p>
            <a:pPr algn="ctr"/>
            <a:r>
              <a:rPr lang="en-US" altLang="ko-KR" sz="1200" dirty="0" err="1"/>
              <a:t>Yunho</a:t>
            </a:r>
            <a:r>
              <a:rPr lang="en-US" altLang="ko-KR" sz="1200" dirty="0"/>
              <a:t> Kim</a:t>
            </a:r>
            <a:endParaRPr lang="ko-KR" altLang="en-US" sz="1200" dirty="0"/>
          </a:p>
        </p:txBody>
      </p:sp>
      <p:sp>
        <p:nvSpPr>
          <p:cNvPr id="16" name="TextBox 15"/>
          <p:cNvSpPr txBox="1"/>
          <p:nvPr/>
        </p:nvSpPr>
        <p:spPr>
          <a:xfrm>
            <a:off x="6122678" y="5706821"/>
            <a:ext cx="1172492" cy="461665"/>
          </a:xfrm>
          <a:prstGeom prst="rect">
            <a:avLst/>
          </a:prstGeom>
          <a:noFill/>
        </p:spPr>
        <p:txBody>
          <a:bodyPr wrap="square" rtlCol="0">
            <a:spAutoFit/>
          </a:bodyPr>
          <a:lstStyle/>
          <a:p>
            <a:pPr algn="ctr"/>
            <a:r>
              <a:rPr lang="en-US" altLang="ko-KR" sz="1200" dirty="0"/>
              <a:t>Prof. Shin </a:t>
            </a:r>
            <a:r>
              <a:rPr lang="en-US" altLang="ko-KR" sz="1200" dirty="0" err="1"/>
              <a:t>Yoo</a:t>
            </a:r>
            <a:endParaRPr lang="en-US" altLang="ko-KR" sz="1200" dirty="0"/>
          </a:p>
          <a:p>
            <a:pPr algn="ctr"/>
            <a:r>
              <a:rPr lang="en-US" altLang="ko-KR" sz="1200" dirty="0"/>
              <a:t>@</a:t>
            </a:r>
            <a:r>
              <a:rPr lang="en-US" altLang="ko-KR" sz="1200" dirty="0" err="1"/>
              <a:t>KAIST</a:t>
            </a:r>
            <a:endParaRPr lang="ko-KR" altLang="en-US" sz="1200" dirty="0"/>
          </a:p>
        </p:txBody>
      </p:sp>
      <p:sp>
        <p:nvSpPr>
          <p:cNvPr id="17" name="TextBox 16"/>
          <p:cNvSpPr txBox="1"/>
          <p:nvPr/>
        </p:nvSpPr>
        <p:spPr>
          <a:xfrm>
            <a:off x="7447954" y="5721899"/>
            <a:ext cx="1417750" cy="646331"/>
          </a:xfrm>
          <a:prstGeom prst="rect">
            <a:avLst/>
          </a:prstGeom>
          <a:noFill/>
        </p:spPr>
        <p:txBody>
          <a:bodyPr wrap="square" rtlCol="0">
            <a:spAutoFit/>
          </a:bodyPr>
          <a:lstStyle/>
          <a:p>
            <a:r>
              <a:rPr lang="en-US" altLang="ko-KR" sz="1200" dirty="0"/>
              <a:t>Prof. </a:t>
            </a:r>
          </a:p>
          <a:p>
            <a:r>
              <a:rPr lang="en-US" altLang="ko-KR" sz="1200" dirty="0" err="1"/>
              <a:t>Byeongcheol</a:t>
            </a:r>
            <a:r>
              <a:rPr lang="en-US" altLang="ko-KR" sz="1200" dirty="0"/>
              <a:t> Lee</a:t>
            </a:r>
          </a:p>
          <a:p>
            <a:r>
              <a:rPr lang="en-US" altLang="ko-KR" sz="1200" dirty="0"/>
              <a:t>@GIST</a:t>
            </a:r>
            <a:endParaRPr lang="ko-KR" altLang="en-US" sz="1200" dirty="0"/>
          </a:p>
        </p:txBody>
      </p:sp>
    </p:spTree>
    <p:extLst>
      <p:ext uri="{BB962C8B-B14F-4D97-AF65-F5344CB8AC3E}">
        <p14:creationId xmlns:p14="http://schemas.microsoft.com/office/powerpoint/2010/main" val="1894908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221064"/>
            <a:ext cx="8193803" cy="1116849"/>
          </a:xfrm>
        </p:spPr>
        <p:txBody>
          <a:bodyPr/>
          <a:lstStyle/>
          <a:p>
            <a:pPr algn="ctr"/>
            <a:r>
              <a:rPr lang="en-US" altLang="ko-KR" dirty="0"/>
              <a:t>Applying MUSEM to Eclipse Bug32222</a:t>
            </a:r>
            <a:endParaRPr lang="ko-KR" altLang="en-US" dirty="0"/>
          </a:p>
        </p:txBody>
      </p:sp>
      <p:sp>
        <p:nvSpPr>
          <p:cNvPr id="3" name="내용 개체 틀 2"/>
          <p:cNvSpPr>
            <a:spLocks noGrp="1"/>
          </p:cNvSpPr>
          <p:nvPr>
            <p:ph idx="1"/>
          </p:nvPr>
        </p:nvSpPr>
        <p:spPr>
          <a:xfrm>
            <a:off x="760382" y="1375407"/>
            <a:ext cx="7926421" cy="4659662"/>
          </a:xfrm>
        </p:spPr>
        <p:txBody>
          <a:bodyPr/>
          <a:lstStyle/>
          <a:p>
            <a:r>
              <a:rPr lang="en-US" altLang="ko-KR" dirty="0"/>
              <a:t>Eclipse Swing Widget Toolkit (SWT) 3.5.0</a:t>
            </a:r>
          </a:p>
          <a:p>
            <a:pPr lvl="1"/>
            <a:r>
              <a:rPr lang="en-US" altLang="ko-KR" dirty="0"/>
              <a:t>582 Java files (119KLOC) and 29 C files (21KLOC)</a:t>
            </a:r>
          </a:p>
          <a:p>
            <a:pPr lvl="2"/>
            <a:endParaRPr lang="en-US" altLang="ko-KR" sz="1100" dirty="0"/>
          </a:p>
          <a:p>
            <a:r>
              <a:rPr lang="en-US" altLang="ko-KR" dirty="0"/>
              <a:t>Test cases: total 50 test cases</a:t>
            </a:r>
          </a:p>
          <a:p>
            <a:pPr lvl="1"/>
            <a:r>
              <a:rPr lang="en-US" altLang="ko-KR" b="1" dirty="0"/>
              <a:t>1</a:t>
            </a:r>
            <a:r>
              <a:rPr lang="en-US" altLang="ko-KR" dirty="0"/>
              <a:t> failing test case attached in the bug report</a:t>
            </a:r>
          </a:p>
          <a:p>
            <a:pPr lvl="1"/>
            <a:r>
              <a:rPr lang="en-US" altLang="ko-KR" b="1" dirty="0"/>
              <a:t>49</a:t>
            </a:r>
            <a:r>
              <a:rPr lang="en-US" altLang="ko-KR" dirty="0"/>
              <a:t> passing test cases are obtained from the regression </a:t>
            </a:r>
            <a:br>
              <a:rPr lang="en-US" altLang="ko-KR" dirty="0"/>
            </a:br>
            <a:r>
              <a:rPr lang="en-US" altLang="ko-KR" dirty="0"/>
              <a:t>test suite (test cases for Display module)</a:t>
            </a:r>
          </a:p>
          <a:p>
            <a:pPr lvl="4"/>
            <a:endParaRPr lang="en-US" altLang="ko-KR" sz="900" dirty="0"/>
          </a:p>
          <a:p>
            <a:r>
              <a:rPr lang="en-US" altLang="ko-KR" dirty="0"/>
              <a:t>Mutation testing</a:t>
            </a:r>
          </a:p>
          <a:p>
            <a:pPr lvl="1"/>
            <a:r>
              <a:rPr lang="en-US" altLang="ko-KR" dirty="0"/>
              <a:t># total mutants: </a:t>
            </a:r>
            <a:r>
              <a:rPr lang="en-US" altLang="ko-KR" b="1" dirty="0"/>
              <a:t>8553</a:t>
            </a:r>
            <a:r>
              <a:rPr lang="en-US" altLang="ko-KR" dirty="0"/>
              <a:t> (from 3482 lines)</a:t>
            </a:r>
          </a:p>
          <a:p>
            <a:pPr lvl="1"/>
            <a:r>
              <a:rPr lang="en-US" altLang="ko-KR" dirty="0"/>
              <a:t># mutants that make the failing TC pass: </a:t>
            </a:r>
            <a:r>
              <a:rPr lang="en-US" altLang="ko-KR" b="1" dirty="0"/>
              <a:t>32</a:t>
            </a:r>
          </a:p>
          <a:p>
            <a:pPr lvl="1"/>
            <a:r>
              <a:rPr lang="en-US" altLang="ko-KR" dirty="0"/>
              <a:t># mutants that make a passing TC fail: </a:t>
            </a:r>
            <a:r>
              <a:rPr lang="en-US" altLang="ko-KR" b="1" dirty="0"/>
              <a:t>3044</a:t>
            </a:r>
            <a:endParaRPr lang="ko-KR" altLang="en-US" b="1" dirty="0"/>
          </a:p>
        </p:txBody>
      </p:sp>
      <p:sp>
        <p:nvSpPr>
          <p:cNvPr id="4" name="날짜 개체 틀 3"/>
          <p:cNvSpPr>
            <a:spLocks noGrp="1"/>
          </p:cNvSpPr>
          <p:nvPr>
            <p:ph type="dt" sz="half" idx="10"/>
          </p:nvPr>
        </p:nvSpPr>
        <p:spPr/>
        <p:txBody>
          <a:bodyPr/>
          <a:lstStyle/>
          <a:p>
            <a:fld id="{42753A29-9A8D-4717-BED1-BEBEAD78FA22}"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30</a:t>
            </a:fld>
            <a:endParaRPr lang="ko-KR" altLang="en-US"/>
          </a:p>
        </p:txBody>
      </p:sp>
    </p:spTree>
    <p:extLst>
      <p:ext uri="{BB962C8B-B14F-4D97-AF65-F5344CB8AC3E}">
        <p14:creationId xmlns:p14="http://schemas.microsoft.com/office/powerpoint/2010/main" val="364986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217611"/>
            <a:ext cx="8193803" cy="873178"/>
          </a:xfrm>
        </p:spPr>
        <p:txBody>
          <a:bodyPr>
            <a:normAutofit/>
          </a:bodyPr>
          <a:lstStyle/>
          <a:p>
            <a:pPr algn="ctr"/>
            <a:r>
              <a:rPr lang="en-US" altLang="ko-KR" sz="4000" dirty="0"/>
              <a:t>MUSEUM Fault Localization Result</a:t>
            </a:r>
            <a:endParaRPr lang="ko-KR" altLang="en-US" sz="4000" dirty="0"/>
          </a:p>
        </p:txBody>
      </p:sp>
      <p:sp>
        <p:nvSpPr>
          <p:cNvPr id="4" name="날짜 개체 틀 3"/>
          <p:cNvSpPr>
            <a:spLocks noGrp="1"/>
          </p:cNvSpPr>
          <p:nvPr>
            <p:ph type="dt" sz="half" idx="10"/>
          </p:nvPr>
        </p:nvSpPr>
        <p:spPr/>
        <p:txBody>
          <a:bodyPr/>
          <a:lstStyle/>
          <a:p>
            <a:fld id="{89C3BA06-1F2F-4FE3-93F3-7F039167D787}"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31</a:t>
            </a:fld>
            <a:endParaRPr lang="ko-KR" altLang="en-US"/>
          </a:p>
        </p:txBody>
      </p:sp>
      <mc:AlternateContent xmlns:mc="http://schemas.openxmlformats.org/markup-compatibility/2006" xmlns:a14="http://schemas.microsoft.com/office/drawing/2010/main">
        <mc:Choice Requires="a14">
          <p:graphicFrame>
            <p:nvGraphicFramePr>
              <p:cNvPr id="7" name="표 6"/>
              <p:cNvGraphicFramePr>
                <a:graphicFrameLocks noGrp="1"/>
              </p:cNvGraphicFramePr>
              <p:nvPr>
                <p:extLst>
                  <p:ext uri="{D42A27DB-BD31-4B8C-83A1-F6EECF244321}">
                    <p14:modId xmlns:p14="http://schemas.microsoft.com/office/powerpoint/2010/main" val="4264273585"/>
                  </p:ext>
                </p:extLst>
              </p:nvPr>
            </p:nvGraphicFramePr>
            <p:xfrm>
              <a:off x="492367" y="1498101"/>
              <a:ext cx="8193803" cy="4145956"/>
            </p:xfrm>
            <a:graphic>
              <a:graphicData uri="http://schemas.openxmlformats.org/drawingml/2006/table">
                <a:tbl>
                  <a:tblPr firstRow="1" bandRow="1">
                    <a:tableStyleId>{5C22544A-7EE6-4342-B048-85BDC9FD1C3A}</a:tableStyleId>
                  </a:tblPr>
                  <a:tblGrid>
                    <a:gridCol w="2423111">
                      <a:extLst>
                        <a:ext uri="{9D8B030D-6E8A-4147-A177-3AD203B41FA5}">
                          <a16:colId xmlns:a16="http://schemas.microsoft.com/office/drawing/2014/main" val="20000"/>
                        </a:ext>
                      </a:extLst>
                    </a:gridCol>
                    <a:gridCol w="961782">
                      <a:extLst>
                        <a:ext uri="{9D8B030D-6E8A-4147-A177-3AD203B41FA5}">
                          <a16:colId xmlns:a16="http://schemas.microsoft.com/office/drawing/2014/main" val="20001"/>
                        </a:ext>
                      </a:extLst>
                    </a:gridCol>
                    <a:gridCol w="961782">
                      <a:extLst>
                        <a:ext uri="{9D8B030D-6E8A-4147-A177-3AD203B41FA5}">
                          <a16:colId xmlns:a16="http://schemas.microsoft.com/office/drawing/2014/main" val="20002"/>
                        </a:ext>
                      </a:extLst>
                    </a:gridCol>
                    <a:gridCol w="961782">
                      <a:extLst>
                        <a:ext uri="{9D8B030D-6E8A-4147-A177-3AD203B41FA5}">
                          <a16:colId xmlns:a16="http://schemas.microsoft.com/office/drawing/2014/main" val="20003"/>
                        </a:ext>
                      </a:extLst>
                    </a:gridCol>
                    <a:gridCol w="961782">
                      <a:extLst>
                        <a:ext uri="{9D8B030D-6E8A-4147-A177-3AD203B41FA5}">
                          <a16:colId xmlns:a16="http://schemas.microsoft.com/office/drawing/2014/main" val="20004"/>
                        </a:ext>
                      </a:extLst>
                    </a:gridCol>
                    <a:gridCol w="961782">
                      <a:extLst>
                        <a:ext uri="{9D8B030D-6E8A-4147-A177-3AD203B41FA5}">
                          <a16:colId xmlns:a16="http://schemas.microsoft.com/office/drawing/2014/main" val="20005"/>
                        </a:ext>
                      </a:extLst>
                    </a:gridCol>
                    <a:gridCol w="961782">
                      <a:extLst>
                        <a:ext uri="{9D8B030D-6E8A-4147-A177-3AD203B41FA5}">
                          <a16:colId xmlns:a16="http://schemas.microsoft.com/office/drawing/2014/main" val="20006"/>
                        </a:ext>
                      </a:extLst>
                    </a:gridCol>
                  </a:tblGrid>
                  <a:tr h="431274">
                    <a:tc rowSpan="2">
                      <a:txBody>
                        <a:bodyPr/>
                        <a:lstStyle/>
                        <a:p>
                          <a:pPr algn="ctr" latinLnBrk="1">
                            <a:lnSpc>
                              <a:spcPct val="80000"/>
                            </a:lnSpc>
                          </a:pPr>
                          <a:r>
                            <a:rPr lang="en-US" altLang="ko-KR" sz="2000" b="0" dirty="0">
                              <a:solidFill>
                                <a:schemeClr val="tx1"/>
                              </a:solidFill>
                              <a:latin typeface="+mn-lt"/>
                            </a:rPr>
                            <a:t>Code line</a:t>
                          </a:r>
                          <a:endParaRPr lang="ko-KR" altLang="en-US" sz="2000" b="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altLang="ko-KR" sz="2000" b="0" dirty="0">
                              <a:solidFill>
                                <a:schemeClr val="tx1"/>
                              </a:solidFill>
                            </a:rPr>
                            <a:t>MUSEUM</a:t>
                          </a:r>
                          <a:endParaRPr lang="ko-KR" altLang="en-US" sz="20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ko-KR" altLang="en-US"/>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ko-KR" altLang="en-US" dirty="0"/>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latinLnBrk="1">
                            <a:lnSpc>
                              <a:spcPct val="80000"/>
                            </a:lnSpc>
                          </a:pPr>
                          <a:r>
                            <a:rPr lang="en-US" altLang="ko-KR" sz="2000" b="0" dirty="0">
                              <a:solidFill>
                                <a:schemeClr val="tx1"/>
                              </a:solidFill>
                              <a:latin typeface="Calibri" panose="020F0502020204030204" pitchFamily="34" charset="0"/>
                            </a:rPr>
                            <a:t>SBFL</a:t>
                          </a:r>
                          <a:r>
                            <a:rPr lang="en-US" altLang="ko-KR" sz="2000" b="0" baseline="0" dirty="0">
                              <a:solidFill>
                                <a:schemeClr val="tx1"/>
                              </a:solidFill>
                              <a:latin typeface="Calibri" panose="020F0502020204030204" pitchFamily="34" charset="0"/>
                            </a:rPr>
                            <a:t> Ranking</a:t>
                          </a:r>
                          <a:endParaRPr lang="ko-KR" altLang="en-US" sz="2000" b="0" dirty="0">
                            <a:solidFill>
                              <a:schemeClr val="tx1"/>
                            </a:solidFill>
                            <a:latin typeface="Calibri" panose="020F0502020204030204" pitchFamily="34" charset="0"/>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1">
                            <a:lnSpc>
                              <a:spcPct val="80000"/>
                            </a:lnSpc>
                          </a:pPr>
                          <a:endParaRPr lang="ko-KR" altLang="en-US" sz="1200" b="0" dirty="0">
                            <a:solidFill>
                              <a:schemeClr val="tx1"/>
                            </a:solidFill>
                            <a:latin typeface="Calibri" panose="020F0502020204030204" pitchFamily="34" charset="0"/>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1">
                            <a:lnSpc>
                              <a:spcPct val="80000"/>
                            </a:lnSpc>
                          </a:pPr>
                          <a:endParaRPr lang="ko-KR" altLang="en-US" sz="1200" b="0" dirty="0">
                            <a:solidFill>
                              <a:schemeClr val="tx1"/>
                            </a:solidFill>
                            <a:latin typeface="Calibri" panose="020F0502020204030204" pitchFamily="34" charset="0"/>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4924">
                    <a:tc vMerge="1">
                      <a:txBody>
                        <a:bodyPr/>
                        <a:lstStyle/>
                        <a:p>
                          <a:pPr algn="ctr" latinLnBrk="1">
                            <a:lnSpc>
                              <a:spcPct val="80000"/>
                            </a:lnSpc>
                          </a:pPr>
                          <a:endParaRPr lang="ko-KR" altLang="en-US" sz="1400" b="0" dirty="0">
                            <a:solidFill>
                              <a:schemeClr val="tx1"/>
                            </a:solidFill>
                            <a:latin typeface="Calibri" panose="020F0502020204030204" pitchFamily="34" charset="0"/>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pPr>
                          <a:r>
                            <a:rPr lang="en-US" altLang="ko-KR" sz="2000" b="0" dirty="0">
                              <a:solidFill>
                                <a:schemeClr val="tx1"/>
                              </a:solidFill>
                              <a:latin typeface="+mn-lt"/>
                            </a:rPr>
                            <a:t>Ranking</a:t>
                          </a:r>
                          <a:endParaRPr lang="ko-KR" altLang="en-US" sz="2000" b="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𝐹</m:t>
                                </m:r>
                                <m: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𝑃</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𝑠</m:t>
                                </m:r>
                                <m:r>
                                  <a:rPr lang="en-US" altLang="ko-KR" sz="2000" b="0" i="1" smtClean="0">
                                    <a:solidFill>
                                      <a:schemeClr val="tx1"/>
                                    </a:solidFill>
                                    <a:latin typeface="Cambria Math" panose="02040503050406030204" pitchFamily="18" charset="0"/>
                                  </a:rPr>
                                  <m:t>)</m:t>
                                </m:r>
                              </m:oMath>
                            </m:oMathPara>
                          </a14:m>
                          <a:endParaRPr lang="ko-KR" altLang="en-US" sz="2000" b="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8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𝑃</m:t>
                                </m:r>
                                <m:r>
                                  <a:rPr lang="en-US" altLang="ko-KR" sz="2000" b="0" i="1" smtClean="0">
                                    <a:solidFill>
                                      <a:schemeClr val="tx1"/>
                                    </a:solidFill>
                                    <a:latin typeface="Cambria Math" panose="02040503050406030204" pitchFamily="18" charset="0"/>
                                  </a:rPr>
                                  <m:t>2</m:t>
                                </m:r>
                                <m:r>
                                  <a:rPr lang="en-US" altLang="ko-KR" sz="2000" b="0" i="1" smtClean="0">
                                    <a:solidFill>
                                      <a:schemeClr val="tx1"/>
                                    </a:solidFill>
                                    <a:latin typeface="Cambria Math" panose="02040503050406030204" pitchFamily="18" charset="0"/>
                                  </a:rPr>
                                  <m:t>𝐹</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𝑠</m:t>
                                </m:r>
                                <m:r>
                                  <a:rPr lang="en-US" altLang="ko-KR" sz="2000" b="0" i="1" smtClean="0">
                                    <a:solidFill>
                                      <a:schemeClr val="tx1"/>
                                    </a:solidFill>
                                    <a:latin typeface="Cambria Math" panose="02040503050406030204" pitchFamily="18" charset="0"/>
                                  </a:rPr>
                                  <m:t>)</m:t>
                                </m:r>
                              </m:oMath>
                            </m:oMathPara>
                          </a14:m>
                          <a:endParaRPr lang="ko-KR" altLang="en-US" sz="2000" b="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pPr>
                          <a:r>
                            <a:rPr lang="en-US" altLang="ko-KR" sz="2000" b="0" dirty="0" err="1">
                              <a:solidFill>
                                <a:schemeClr val="tx1"/>
                              </a:solidFill>
                              <a:latin typeface="+mn-lt"/>
                            </a:rPr>
                            <a:t>Jaccard</a:t>
                          </a:r>
                          <a:endParaRPr lang="en-US" altLang="ko-KR" sz="2000" b="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pPr>
                          <a:r>
                            <a:rPr lang="en-US" altLang="ko-KR" sz="2000" b="0" dirty="0" err="1">
                              <a:solidFill>
                                <a:schemeClr val="tx1"/>
                              </a:solidFill>
                              <a:latin typeface="+mn-lt"/>
                            </a:rPr>
                            <a:t>Ochiai</a:t>
                          </a:r>
                          <a:endParaRPr lang="en-US" altLang="ko-KR" sz="2000" b="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pPr>
                          <a:r>
                            <a:rPr lang="en-US" altLang="ko-KR" sz="2000" b="0" dirty="0">
                              <a:solidFill>
                                <a:schemeClr val="tx1"/>
                              </a:solidFill>
                              <a:latin typeface="+mn-lt"/>
                            </a:rPr>
                            <a:t>Op2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646">
                    <a:tc>
                      <a:txBody>
                        <a:bodyPr/>
                        <a:lstStyle/>
                        <a:p>
                          <a:pPr latinLnBrk="1"/>
                          <a:endParaRPr lang="en-US" altLang="ko-KR" sz="100" b="1" dirty="0">
                            <a:solidFill>
                              <a:srgbClr val="C00000"/>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en-US" altLang="ko-KR"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30528">
                    <a:tc>
                      <a:txBody>
                        <a:bodyPr/>
                        <a:lstStyle/>
                        <a:p>
                          <a:pPr latinLnBrk="1"/>
                          <a:r>
                            <a:rPr lang="en-US" altLang="ko-KR" sz="2000" b="1" dirty="0">
                              <a:solidFill>
                                <a:srgbClr val="C00000"/>
                              </a:solidFill>
                              <a:latin typeface="+mn-lt"/>
                            </a:rPr>
                            <a:t>  Display.java:2602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a:solidFill>
                                <a:srgbClr val="0000FF"/>
                              </a:solidFill>
                              <a:latin typeface="+mn-lt"/>
                            </a:rPr>
                            <a:t>3</a:t>
                          </a:r>
                        </a:p>
                        <a:p>
                          <a:pPr algn="ctr" latinLnBrk="1"/>
                          <a:r>
                            <a:rPr lang="en-US" altLang="ko-KR" sz="1800" b="1" dirty="0">
                              <a:solidFill>
                                <a:srgbClr val="0000FF"/>
                              </a:solidFill>
                              <a:latin typeface="+mn-lt"/>
                            </a:rPr>
                            <a:t>(0.1%)</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a:solidFill>
                                <a:srgbClr val="0000FF"/>
                              </a:solidFill>
                              <a:latin typeface="+mn-lt"/>
                            </a:rPr>
                            <a:t>1</a:t>
                          </a:r>
                          <a:endParaRPr lang="ko-KR" altLang="en-US" sz="2000" b="1" dirty="0">
                            <a:solidFill>
                              <a:srgbClr val="0000FF"/>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a:solidFill>
                                <a:srgbClr val="0000FF"/>
                              </a:solidFill>
                              <a:latin typeface="+mn-lt"/>
                            </a:rPr>
                            <a:t>0</a:t>
                          </a:r>
                          <a:endParaRPr lang="ko-KR" altLang="en-US" sz="2000" b="1" dirty="0">
                            <a:solidFill>
                              <a:srgbClr val="0000FF"/>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a:solidFill>
                                <a:schemeClr val="tx1"/>
                              </a:solidFill>
                              <a:latin typeface="+mn-lt"/>
                            </a:rPr>
                            <a:t>3162</a:t>
                          </a:r>
                        </a:p>
                        <a:p>
                          <a:pPr algn="ctr" latinLnBrk="1"/>
                          <a:r>
                            <a:rPr lang="en-US" altLang="ko-KR" sz="1800" b="1" dirty="0">
                              <a:solidFill>
                                <a:schemeClr val="tx1"/>
                              </a:solidFill>
                              <a:latin typeface="+mn-lt"/>
                            </a:rPr>
                            <a:t>(90.8%)</a:t>
                          </a:r>
                          <a:endParaRPr lang="ko-KR" altLang="en-US" sz="1800" b="1"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a:solidFill>
                                <a:schemeClr val="tx1"/>
                              </a:solidFill>
                              <a:latin typeface="+mn-lt"/>
                            </a:rPr>
                            <a:t>3162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tx1"/>
                              </a:solidFill>
                              <a:latin typeface="+mn-lt"/>
                            </a:rPr>
                            <a:t>(90.8%)</a:t>
                          </a:r>
                          <a:endParaRPr lang="ko-KR" altLang="en-US" sz="1800" b="1"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a:solidFill>
                                <a:schemeClr val="tx1"/>
                              </a:solidFill>
                              <a:latin typeface="+mn-lt"/>
                            </a:rPr>
                            <a:t>3162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tx1"/>
                              </a:solidFill>
                              <a:latin typeface="+mn-lt"/>
                            </a:rPr>
                            <a:t>(90.8%)</a:t>
                          </a:r>
                          <a:endParaRPr lang="ko-KR" altLang="en-US" sz="1800" b="1"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30528">
                    <a:tc>
                      <a:txBody>
                        <a:bodyPr/>
                        <a:lstStyle/>
                        <a:p>
                          <a:pPr latinLnBrk="1"/>
                          <a:r>
                            <a:rPr lang="en-US" altLang="ko-KR" sz="2000" baseline="0" dirty="0">
                              <a:solidFill>
                                <a:schemeClr val="tx1"/>
                              </a:solidFill>
                              <a:latin typeface="+mn-lt"/>
                              <a:cs typeface="Courier New" panose="02070309020205020404" pitchFamily="49" charset="0"/>
                            </a:rPr>
                            <a:t>  OS.java:8115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3</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a:solidFill>
                                <a:schemeClr val="tx1"/>
                              </a:solidFill>
                              <a:latin typeface="+mn-lt"/>
                            </a:rPr>
                            <a:t>(0.1%)</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1</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0</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3482</a:t>
                          </a:r>
                        </a:p>
                        <a:p>
                          <a:pPr algn="ctr" latinLnBrk="1"/>
                          <a:r>
                            <a:rPr lang="en-US" altLang="ko-KR" sz="1800" dirty="0">
                              <a:solidFill>
                                <a:schemeClr val="tx1"/>
                              </a:solidFill>
                              <a:latin typeface="+mn-lt"/>
                            </a:rPr>
                            <a:t>(100%)</a:t>
                          </a:r>
                          <a:endParaRPr lang="ko-KR" altLang="en-US" sz="18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3482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a:solidFill>
                                <a:schemeClr val="tx1"/>
                              </a:solidFill>
                              <a:latin typeface="+mn-lt"/>
                            </a:rPr>
                            <a:t>(100%)</a:t>
                          </a:r>
                          <a:endParaRPr lang="ko-KR" altLang="en-US" sz="18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3482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a:solidFill>
                                <a:schemeClr val="tx1"/>
                              </a:solidFill>
                              <a:latin typeface="+mn-lt"/>
                            </a:rPr>
                            <a:t>(100%)</a:t>
                          </a:r>
                          <a:endParaRPr lang="ko-KR" altLang="en-US" sz="18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830528">
                    <a:tc>
                      <a:txBody>
                        <a:bodyPr/>
                        <a:lstStyle/>
                        <a:p>
                          <a:pPr latinLnBrk="1"/>
                          <a:r>
                            <a:rPr lang="en-US" altLang="ko-KR" sz="2000" baseline="0" dirty="0">
                              <a:solidFill>
                                <a:schemeClr val="tx1"/>
                              </a:solidFill>
                              <a:latin typeface="+mn-lt"/>
                              <a:cs typeface="Courier New" panose="02070309020205020404" pitchFamily="49" charset="0"/>
                            </a:rPr>
                            <a:t>  OS.java:8125 </a:t>
                          </a:r>
                          <a:endParaRPr lang="ko-KR" altLang="en-US" sz="2000" dirty="0">
                            <a:solidFill>
                              <a:schemeClr val="tx1"/>
                            </a:solidFill>
                            <a:latin typeface="+mn-lt"/>
                            <a:cs typeface="Courier New" panose="020703090202050204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3</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a:solidFill>
                                <a:schemeClr val="tx1"/>
                              </a:solidFill>
                              <a:latin typeface="+mn-lt"/>
                            </a:rPr>
                            <a:t>(0.1%)</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1</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0</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3482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a:solidFill>
                                <a:schemeClr val="tx1"/>
                              </a:solidFill>
                              <a:latin typeface="+mn-lt"/>
                            </a:rPr>
                            <a:t>(100%)</a:t>
                          </a:r>
                          <a:endParaRPr lang="ko-KR" altLang="en-US" sz="18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3482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a:solidFill>
                                <a:schemeClr val="tx1"/>
                              </a:solidFill>
                              <a:latin typeface="+mn-lt"/>
                            </a:rPr>
                            <a:t>(100%)</a:t>
                          </a:r>
                          <a:endParaRPr lang="ko-KR" altLang="en-US" sz="18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3482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a:solidFill>
                                <a:schemeClr val="tx1"/>
                              </a:solidFill>
                              <a:latin typeface="+mn-lt"/>
                            </a:rPr>
                            <a:t>(100%)</a:t>
                          </a:r>
                          <a:endParaRPr lang="ko-KR" altLang="en-US" sz="18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830528">
                    <a:tc>
                      <a:txBody>
                        <a:bodyPr/>
                        <a:lstStyle/>
                        <a:p>
                          <a:pPr latinLnBrk="1"/>
                          <a:r>
                            <a:rPr lang="en-US" altLang="ko-KR" sz="2000" baseline="0" dirty="0">
                              <a:solidFill>
                                <a:schemeClr val="tx1"/>
                              </a:solidFill>
                              <a:latin typeface="+mn-lt"/>
                              <a:cs typeface="Courier New" panose="02070309020205020404" pitchFamily="49" charset="0"/>
                            </a:rPr>
                            <a:t>  Display.java:2392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4</a:t>
                          </a:r>
                        </a:p>
                        <a:p>
                          <a:pPr algn="ctr" latinLnBrk="1"/>
                          <a:r>
                            <a:rPr lang="en-US" altLang="ko-KR" sz="2000" b="0" dirty="0">
                              <a:solidFill>
                                <a:schemeClr val="tx1"/>
                              </a:solidFill>
                              <a:latin typeface="+mn-lt"/>
                            </a:rPr>
                            <a:t>(0.1%)</a:t>
                          </a:r>
                          <a:endParaRPr lang="en-US" altLang="ko-KR" sz="20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1</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1</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3162</a:t>
                          </a:r>
                        </a:p>
                        <a:p>
                          <a:pPr algn="ctr" latinLnBrk="1"/>
                          <a:r>
                            <a:rPr lang="en-US" altLang="ko-KR" sz="1800" dirty="0">
                              <a:solidFill>
                                <a:schemeClr val="tx1"/>
                              </a:solidFill>
                              <a:latin typeface="+mn-lt"/>
                            </a:rPr>
                            <a:t>(90.8%)</a:t>
                          </a:r>
                          <a:endParaRPr lang="ko-KR" altLang="en-US" sz="18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3162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a:solidFill>
                                <a:schemeClr val="tx1"/>
                              </a:solidFill>
                              <a:latin typeface="+mn-lt"/>
                            </a:rPr>
                            <a:t>(90.8%)</a:t>
                          </a:r>
                          <a:endParaRPr lang="ko-KR" altLang="en-US" sz="18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a:solidFill>
                                <a:schemeClr val="tx1"/>
                              </a:solidFill>
                              <a:latin typeface="+mn-lt"/>
                            </a:rPr>
                            <a:t>3162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a:solidFill>
                                <a:schemeClr val="tx1"/>
                              </a:solidFill>
                              <a:latin typeface="+mn-lt"/>
                            </a:rPr>
                            <a:t>(90.8%)</a:t>
                          </a:r>
                          <a:endParaRPr lang="ko-KR" altLang="en-US" sz="18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mc:Choice>
        <mc:Fallback xmlns="">
          <p:graphicFrame>
            <p:nvGraphicFramePr>
              <p:cNvPr id="7" name="표 6"/>
              <p:cNvGraphicFramePr>
                <a:graphicFrameLocks noGrp="1"/>
              </p:cNvGraphicFramePr>
              <p:nvPr>
                <p:extLst>
                  <p:ext uri="{D42A27DB-BD31-4B8C-83A1-F6EECF244321}">
                    <p14:modId xmlns:p14="http://schemas.microsoft.com/office/powerpoint/2010/main" val="4264273585"/>
                  </p:ext>
                </p:extLst>
              </p:nvPr>
            </p:nvGraphicFramePr>
            <p:xfrm>
              <a:off x="492367" y="1498101"/>
              <a:ext cx="8193803" cy="4145956"/>
            </p:xfrm>
            <a:graphic>
              <a:graphicData uri="http://schemas.openxmlformats.org/drawingml/2006/table">
                <a:tbl>
                  <a:tblPr firstRow="1" bandRow="1">
                    <a:tableStyleId>{5C22544A-7EE6-4342-B048-85BDC9FD1C3A}</a:tableStyleId>
                  </a:tblPr>
                  <a:tblGrid>
                    <a:gridCol w="2423111"/>
                    <a:gridCol w="961782"/>
                    <a:gridCol w="961782"/>
                    <a:gridCol w="961782"/>
                    <a:gridCol w="961782"/>
                    <a:gridCol w="961782"/>
                    <a:gridCol w="961782"/>
                  </a:tblGrid>
                  <a:tr h="431274">
                    <a:tc rowSpan="2">
                      <a:txBody>
                        <a:bodyPr/>
                        <a:lstStyle/>
                        <a:p>
                          <a:pPr algn="ctr" latinLnBrk="1">
                            <a:lnSpc>
                              <a:spcPct val="80000"/>
                            </a:lnSpc>
                          </a:pPr>
                          <a:r>
                            <a:rPr lang="en-US" altLang="ko-KR" sz="2000" b="0" dirty="0" smtClean="0">
                              <a:solidFill>
                                <a:schemeClr val="tx1"/>
                              </a:solidFill>
                              <a:latin typeface="+mn-lt"/>
                            </a:rPr>
                            <a:t>Code line</a:t>
                          </a:r>
                          <a:endParaRPr lang="ko-KR" altLang="en-US" sz="2000" b="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altLang="ko-KR" sz="2000" b="0" dirty="0" smtClean="0">
                              <a:solidFill>
                                <a:schemeClr val="tx1"/>
                              </a:solidFill>
                            </a:rPr>
                            <a:t>MUSEUM</a:t>
                          </a:r>
                          <a:endParaRPr lang="ko-KR" altLang="en-US" sz="20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ko-KR" altLang="en-US"/>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ko-KR" altLang="en-US" dirty="0"/>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latinLnBrk="1">
                            <a:lnSpc>
                              <a:spcPct val="80000"/>
                            </a:lnSpc>
                          </a:pPr>
                          <a:r>
                            <a:rPr lang="en-US" altLang="ko-KR" sz="2000" b="0" dirty="0" smtClean="0">
                              <a:solidFill>
                                <a:schemeClr val="tx1"/>
                              </a:solidFill>
                              <a:latin typeface="Calibri" panose="020F0502020204030204" pitchFamily="34" charset="0"/>
                            </a:rPr>
                            <a:t>SBFL</a:t>
                          </a:r>
                          <a:r>
                            <a:rPr lang="en-US" altLang="ko-KR" sz="2000" b="0" baseline="0" dirty="0" smtClean="0">
                              <a:solidFill>
                                <a:schemeClr val="tx1"/>
                              </a:solidFill>
                              <a:latin typeface="Calibri" panose="020F0502020204030204" pitchFamily="34" charset="0"/>
                            </a:rPr>
                            <a:t> Ranking</a:t>
                          </a:r>
                          <a:endParaRPr lang="ko-KR" altLang="en-US" sz="2000" b="0" dirty="0">
                            <a:solidFill>
                              <a:schemeClr val="tx1"/>
                            </a:solidFill>
                            <a:latin typeface="Calibri" panose="020F0502020204030204" pitchFamily="34" charset="0"/>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1">
                            <a:lnSpc>
                              <a:spcPct val="80000"/>
                            </a:lnSpc>
                          </a:pPr>
                          <a:endParaRPr lang="ko-KR" altLang="en-US" sz="1200" b="0" dirty="0">
                            <a:solidFill>
                              <a:schemeClr val="tx1"/>
                            </a:solidFill>
                            <a:latin typeface="Calibri" panose="020F0502020204030204" pitchFamily="34" charset="0"/>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latinLnBrk="1">
                            <a:lnSpc>
                              <a:spcPct val="80000"/>
                            </a:lnSpc>
                          </a:pPr>
                          <a:endParaRPr lang="ko-KR" altLang="en-US" sz="1200" b="0" dirty="0">
                            <a:solidFill>
                              <a:schemeClr val="tx1"/>
                            </a:solidFill>
                            <a:latin typeface="Calibri" panose="020F0502020204030204" pitchFamily="34" charset="0"/>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4924">
                    <a:tc vMerge="1">
                      <a:txBody>
                        <a:bodyPr/>
                        <a:lstStyle/>
                        <a:p>
                          <a:pPr algn="ctr" latinLnBrk="1">
                            <a:lnSpc>
                              <a:spcPct val="80000"/>
                            </a:lnSpc>
                          </a:pPr>
                          <a:endParaRPr lang="ko-KR" altLang="en-US" sz="1400" b="0" dirty="0">
                            <a:solidFill>
                              <a:schemeClr val="tx1"/>
                            </a:solidFill>
                            <a:latin typeface="Calibri" panose="020F0502020204030204" pitchFamily="34" charset="0"/>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pPr>
                          <a:r>
                            <a:rPr lang="en-US" altLang="ko-KR" sz="2000" b="0" dirty="0" smtClean="0">
                              <a:solidFill>
                                <a:schemeClr val="tx1"/>
                              </a:solidFill>
                              <a:latin typeface="+mn-lt"/>
                            </a:rPr>
                            <a:t>Ranking</a:t>
                          </a:r>
                          <a:endParaRPr lang="ko-KR" altLang="en-US" sz="2000" b="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ko-K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54777" t="-128333" r="-403822" b="-928333"/>
                          </a:stretch>
                        </a:blipFill>
                      </a:tcPr>
                    </a:tc>
                    <a:tc>
                      <a:txBody>
                        <a:bodyPr/>
                        <a:lstStyle/>
                        <a:p>
                          <a:endParaRPr lang="ko-K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51899" t="-128333" r="-301266" b="-928333"/>
                          </a:stretch>
                        </a:blipFill>
                      </a:tcPr>
                    </a:tc>
                    <a:tc>
                      <a:txBody>
                        <a:bodyPr/>
                        <a:lstStyle/>
                        <a:p>
                          <a:pPr algn="ctr" latinLnBrk="1">
                            <a:lnSpc>
                              <a:spcPct val="80000"/>
                            </a:lnSpc>
                          </a:pPr>
                          <a:r>
                            <a:rPr lang="en-US" altLang="ko-KR" sz="2000" b="0" dirty="0" err="1" smtClean="0">
                              <a:solidFill>
                                <a:schemeClr val="tx1"/>
                              </a:solidFill>
                              <a:latin typeface="+mn-lt"/>
                            </a:rPr>
                            <a:t>Jaccard</a:t>
                          </a:r>
                          <a:endParaRPr lang="en-US" altLang="ko-KR" sz="2000" b="0"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pPr>
                          <a:r>
                            <a:rPr lang="en-US" altLang="ko-KR" sz="2000" b="0" dirty="0" err="1" smtClean="0">
                              <a:solidFill>
                                <a:schemeClr val="tx1"/>
                              </a:solidFill>
                              <a:latin typeface="+mn-lt"/>
                            </a:rPr>
                            <a:t>Ochiai</a:t>
                          </a:r>
                          <a:endParaRPr lang="en-US" altLang="ko-KR" sz="2000" b="0"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80000"/>
                            </a:lnSpc>
                          </a:pPr>
                          <a:r>
                            <a:rPr lang="en-US" altLang="ko-KR" sz="2000" b="0" dirty="0" smtClean="0">
                              <a:solidFill>
                                <a:schemeClr val="tx1"/>
                              </a:solidFill>
                              <a:latin typeface="+mn-lt"/>
                            </a:rPr>
                            <a:t>Op2</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7646">
                    <a:tc>
                      <a:txBody>
                        <a:bodyPr/>
                        <a:lstStyle/>
                        <a:p>
                          <a:pPr latinLnBrk="1"/>
                          <a:endParaRPr lang="en-US" altLang="ko-KR" sz="100" b="1" dirty="0" smtClean="0">
                            <a:solidFill>
                              <a:srgbClr val="C00000"/>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en-US" altLang="ko-KR" sz="100" dirty="0" smtClean="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0528">
                    <a:tc>
                      <a:txBody>
                        <a:bodyPr/>
                        <a:lstStyle/>
                        <a:p>
                          <a:pPr latinLnBrk="1"/>
                          <a:r>
                            <a:rPr lang="en-US" altLang="ko-KR" sz="2000" b="1" dirty="0" smtClean="0">
                              <a:solidFill>
                                <a:srgbClr val="C00000"/>
                              </a:solidFill>
                              <a:latin typeface="+mn-lt"/>
                            </a:rPr>
                            <a:t>  Display.java:2602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smtClean="0">
                              <a:solidFill>
                                <a:srgbClr val="0000FF"/>
                              </a:solidFill>
                              <a:latin typeface="+mn-lt"/>
                            </a:rPr>
                            <a:t>3</a:t>
                          </a:r>
                        </a:p>
                        <a:p>
                          <a:pPr algn="ctr" latinLnBrk="1"/>
                          <a:r>
                            <a:rPr lang="en-US" altLang="ko-KR" sz="1800" b="1" dirty="0" smtClean="0">
                              <a:solidFill>
                                <a:srgbClr val="0000FF"/>
                              </a:solidFill>
                              <a:latin typeface="+mn-lt"/>
                            </a:rPr>
                            <a:t>(0.1%)</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smtClean="0">
                              <a:solidFill>
                                <a:srgbClr val="0000FF"/>
                              </a:solidFill>
                              <a:latin typeface="+mn-lt"/>
                            </a:rPr>
                            <a:t>1</a:t>
                          </a:r>
                          <a:endParaRPr lang="ko-KR" altLang="en-US" sz="2000" b="1" dirty="0">
                            <a:solidFill>
                              <a:srgbClr val="0000FF"/>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smtClean="0">
                              <a:solidFill>
                                <a:srgbClr val="0000FF"/>
                              </a:solidFill>
                              <a:latin typeface="+mn-lt"/>
                            </a:rPr>
                            <a:t>0</a:t>
                          </a:r>
                          <a:endParaRPr lang="ko-KR" altLang="en-US" sz="2000" b="1" dirty="0">
                            <a:solidFill>
                              <a:srgbClr val="0000FF"/>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smtClean="0">
                              <a:solidFill>
                                <a:schemeClr val="tx1"/>
                              </a:solidFill>
                              <a:latin typeface="+mn-lt"/>
                            </a:rPr>
                            <a:t>3162</a:t>
                          </a:r>
                        </a:p>
                        <a:p>
                          <a:pPr algn="ctr" latinLnBrk="1"/>
                          <a:r>
                            <a:rPr lang="en-US" altLang="ko-KR" sz="1800" b="1" dirty="0" smtClean="0">
                              <a:solidFill>
                                <a:schemeClr val="tx1"/>
                              </a:solidFill>
                              <a:latin typeface="+mn-lt"/>
                            </a:rPr>
                            <a:t>(90.8%)</a:t>
                          </a:r>
                          <a:endParaRPr lang="ko-KR" altLang="en-US" sz="1800" b="1"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smtClean="0">
                              <a:solidFill>
                                <a:schemeClr val="tx1"/>
                              </a:solidFill>
                              <a:latin typeface="+mn-lt"/>
                            </a:rPr>
                            <a:t>3162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mn-lt"/>
                            </a:rPr>
                            <a:t>(90.8%)</a:t>
                          </a:r>
                          <a:endParaRPr lang="ko-KR" altLang="en-US" sz="1800" b="1"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b="1" dirty="0" smtClean="0">
                              <a:solidFill>
                                <a:schemeClr val="tx1"/>
                              </a:solidFill>
                              <a:latin typeface="+mn-lt"/>
                            </a:rPr>
                            <a:t>3162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mn-lt"/>
                            </a:rPr>
                            <a:t>(90.8%)</a:t>
                          </a:r>
                          <a:endParaRPr lang="ko-KR" altLang="en-US" sz="1800" b="1"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0528">
                    <a:tc>
                      <a:txBody>
                        <a:bodyPr/>
                        <a:lstStyle/>
                        <a:p>
                          <a:pPr latinLnBrk="1"/>
                          <a:r>
                            <a:rPr lang="en-US" altLang="ko-KR" sz="2000" baseline="0" dirty="0" smtClean="0">
                              <a:solidFill>
                                <a:schemeClr val="tx1"/>
                              </a:solidFill>
                              <a:latin typeface="+mn-lt"/>
                              <a:cs typeface="Courier New" panose="02070309020205020404" pitchFamily="49" charset="0"/>
                            </a:rPr>
                            <a:t>  OS.java:8115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3</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mn-lt"/>
                            </a:rPr>
                            <a:t>(0.1%)</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1</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0</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3482</a:t>
                          </a:r>
                        </a:p>
                        <a:p>
                          <a:pPr algn="ctr" latinLnBrk="1"/>
                          <a:r>
                            <a:rPr lang="en-US" altLang="ko-KR" sz="1800" dirty="0" smtClean="0">
                              <a:solidFill>
                                <a:schemeClr val="tx1"/>
                              </a:solidFill>
                              <a:latin typeface="+mn-lt"/>
                            </a:rPr>
                            <a:t>(100%)</a:t>
                          </a:r>
                          <a:endParaRPr lang="ko-KR" altLang="en-US" sz="18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3482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mn-lt"/>
                            </a:rPr>
                            <a:t>(100%)</a:t>
                          </a:r>
                          <a:endParaRPr lang="ko-KR" altLang="en-US" sz="1800"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3482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mn-lt"/>
                            </a:rPr>
                            <a:t>(100%)</a:t>
                          </a:r>
                          <a:endParaRPr lang="ko-KR" altLang="en-US" sz="1800"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0528">
                    <a:tc>
                      <a:txBody>
                        <a:bodyPr/>
                        <a:lstStyle/>
                        <a:p>
                          <a:pPr latinLnBrk="1"/>
                          <a:r>
                            <a:rPr lang="en-US" altLang="ko-KR" sz="2000" baseline="0" dirty="0" smtClean="0">
                              <a:solidFill>
                                <a:schemeClr val="tx1"/>
                              </a:solidFill>
                              <a:latin typeface="+mn-lt"/>
                              <a:cs typeface="Courier New" panose="02070309020205020404" pitchFamily="49" charset="0"/>
                            </a:rPr>
                            <a:t>  OS.java:8125 </a:t>
                          </a:r>
                          <a:endParaRPr lang="ko-KR" altLang="en-US" sz="2000" dirty="0">
                            <a:solidFill>
                              <a:schemeClr val="tx1"/>
                            </a:solidFill>
                            <a:latin typeface="+mn-lt"/>
                            <a:cs typeface="Courier New" panose="020703090202050204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3</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mn-lt"/>
                            </a:rPr>
                            <a:t>(0.1%)</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1</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0</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3482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mn-lt"/>
                            </a:rPr>
                            <a:t>(100%)</a:t>
                          </a:r>
                          <a:endParaRPr lang="ko-KR" altLang="en-US" sz="1800"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3482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mn-lt"/>
                            </a:rPr>
                            <a:t>(100%)</a:t>
                          </a:r>
                          <a:endParaRPr lang="ko-KR" altLang="en-US" sz="1800"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3482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mn-lt"/>
                            </a:rPr>
                            <a:t>(100%)</a:t>
                          </a:r>
                          <a:endParaRPr lang="ko-KR" altLang="en-US" sz="1800"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0528">
                    <a:tc>
                      <a:txBody>
                        <a:bodyPr/>
                        <a:lstStyle/>
                        <a:p>
                          <a:pPr latinLnBrk="1"/>
                          <a:r>
                            <a:rPr lang="en-US" altLang="ko-KR" sz="2000" baseline="0" dirty="0" smtClean="0">
                              <a:solidFill>
                                <a:schemeClr val="tx1"/>
                              </a:solidFill>
                              <a:latin typeface="+mn-lt"/>
                              <a:cs typeface="Courier New" panose="02070309020205020404" pitchFamily="49" charset="0"/>
                            </a:rPr>
                            <a:t>  Display.java:2392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4</a:t>
                          </a:r>
                        </a:p>
                        <a:p>
                          <a:pPr algn="ctr" latinLnBrk="1"/>
                          <a:r>
                            <a:rPr lang="en-US" altLang="ko-KR" sz="2000" b="0" dirty="0" smtClean="0">
                              <a:solidFill>
                                <a:schemeClr val="tx1"/>
                              </a:solidFill>
                              <a:latin typeface="+mn-lt"/>
                            </a:rPr>
                            <a:t>(0.1%)</a:t>
                          </a:r>
                          <a:endParaRPr lang="en-US" altLang="ko-KR" sz="2000"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1</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1</a:t>
                          </a:r>
                          <a:endParaRPr lang="ko-KR" altLang="en-US" sz="20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3162</a:t>
                          </a:r>
                        </a:p>
                        <a:p>
                          <a:pPr algn="ctr" latinLnBrk="1"/>
                          <a:r>
                            <a:rPr lang="en-US" altLang="ko-KR" sz="1800" dirty="0" smtClean="0">
                              <a:solidFill>
                                <a:schemeClr val="tx1"/>
                              </a:solidFill>
                              <a:latin typeface="+mn-lt"/>
                            </a:rPr>
                            <a:t>(90.8%)</a:t>
                          </a:r>
                          <a:endParaRPr lang="ko-KR" altLang="en-US" sz="1800" dirty="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3162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mn-lt"/>
                            </a:rPr>
                            <a:t>(90.8%)</a:t>
                          </a:r>
                          <a:endParaRPr lang="ko-KR" altLang="en-US" sz="1800"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000" dirty="0" smtClean="0">
                              <a:solidFill>
                                <a:schemeClr val="tx1"/>
                              </a:solidFill>
                              <a:latin typeface="+mn-lt"/>
                            </a:rPr>
                            <a:t>3162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mn-lt"/>
                            </a:rPr>
                            <a:t>(90.8%)</a:t>
                          </a:r>
                          <a:endParaRPr lang="ko-KR" altLang="en-US" sz="1800" dirty="0" smtClean="0">
                            <a:solidFill>
                              <a:schemeClr val="tx1"/>
                            </a:solidFill>
                            <a:latin typeface="+mn-lt"/>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sp>
        <p:nvSpPr>
          <p:cNvPr id="3" name="모서리가 둥근 직사각형 2"/>
          <p:cNvSpPr/>
          <p:nvPr/>
        </p:nvSpPr>
        <p:spPr>
          <a:xfrm>
            <a:off x="5817474" y="2333297"/>
            <a:ext cx="2805634" cy="804040"/>
          </a:xfrm>
          <a:prstGeom prst="roundRect">
            <a:avLst/>
          </a:prstGeom>
          <a:noFill/>
          <a:ln w="5715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8" name="모서리가 둥근 직사각형 7"/>
          <p:cNvSpPr/>
          <p:nvPr/>
        </p:nvSpPr>
        <p:spPr>
          <a:xfrm>
            <a:off x="492368" y="2333297"/>
            <a:ext cx="5325106" cy="2467303"/>
          </a:xfrm>
          <a:prstGeom prst="roundRect">
            <a:avLst>
              <a:gd name="adj" fmla="val 5086"/>
            </a:avLst>
          </a:prstGeom>
          <a:noFill/>
          <a:ln w="38100">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5817474" y="1090788"/>
            <a:ext cx="3136026" cy="369332"/>
          </a:xfrm>
          <a:prstGeom prst="rect">
            <a:avLst/>
          </a:prstGeom>
          <a:noFill/>
        </p:spPr>
        <p:txBody>
          <a:bodyPr wrap="square" rtlCol="0">
            <a:spAutoFit/>
          </a:bodyPr>
          <a:lstStyle/>
          <a:p>
            <a:r>
              <a:rPr lang="en-US" altLang="ko-KR" dirty="0"/>
              <a:t>*(</a:t>
            </a:r>
            <a:r>
              <a:rPr lang="en-US" altLang="ko-KR" i="1" dirty="0"/>
              <a:t>n</a:t>
            </a:r>
            <a:r>
              <a:rPr lang="en-US" altLang="ko-KR" dirty="0"/>
              <a:t>): n= ranking/# of total lines</a:t>
            </a:r>
            <a:endParaRPr lang="ko-KR" altLang="en-US" dirty="0"/>
          </a:p>
        </p:txBody>
      </p:sp>
    </p:spTree>
    <p:extLst>
      <p:ext uri="{BB962C8B-B14F-4D97-AF65-F5344CB8AC3E}">
        <p14:creationId xmlns:p14="http://schemas.microsoft.com/office/powerpoint/2010/main" val="345788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549" y="111738"/>
            <a:ext cx="8654405" cy="971716"/>
          </a:xfrm>
        </p:spPr>
        <p:txBody>
          <a:bodyPr>
            <a:noAutofit/>
          </a:bodyPr>
          <a:lstStyle/>
          <a:p>
            <a:pPr algn="ctr"/>
            <a:r>
              <a:rPr lang="en-US" altLang="ko-KR" dirty="0">
                <a:latin typeface="Calibri" panose="020F0502020204030204" pitchFamily="34" charset="0"/>
              </a:rPr>
              <a:t>Mutant Generated at Buggy Statement</a:t>
            </a:r>
            <a:endParaRPr lang="ko-KR" altLang="en-US" dirty="0">
              <a:latin typeface="Calibri" panose="020F0502020204030204" pitchFamily="34" charset="0"/>
            </a:endParaRPr>
          </a:p>
        </p:txBody>
      </p:sp>
      <p:sp>
        <p:nvSpPr>
          <p:cNvPr id="4" name="날짜 개체 틀 3"/>
          <p:cNvSpPr>
            <a:spLocks noGrp="1"/>
          </p:cNvSpPr>
          <p:nvPr>
            <p:ph type="dt" sz="half" idx="10"/>
          </p:nvPr>
        </p:nvSpPr>
        <p:spPr/>
        <p:txBody>
          <a:bodyPr/>
          <a:lstStyle/>
          <a:p>
            <a:fld id="{349AD51E-09C3-4D62-9A92-6A97286CA07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848D3427-6E82-470E-80E7-59208301C334}" type="slidenum">
              <a:rPr lang="ko-KR" altLang="en-US" smtClean="0"/>
              <a:t>32</a:t>
            </a:fld>
            <a:endParaRPr lang="ko-KR" altLang="en-US"/>
          </a:p>
        </p:txBody>
      </p:sp>
      <p:sp>
        <p:nvSpPr>
          <p:cNvPr id="7" name="내용 개체 틀 2"/>
          <p:cNvSpPr txBox="1">
            <a:spLocks/>
          </p:cNvSpPr>
          <p:nvPr/>
        </p:nvSpPr>
        <p:spPr>
          <a:xfrm>
            <a:off x="285839" y="1547704"/>
            <a:ext cx="8706679" cy="3492525"/>
          </a:xfrm>
          <a:prstGeom prst="rect">
            <a:avLst/>
          </a:prstGeom>
          <a:noFill/>
          <a:ln w="3175">
            <a:noFill/>
          </a:ln>
        </p:spPr>
        <p:txBody>
          <a:bodyPr vert="horz" lIns="91440" tIns="45720" rIns="91440" bIns="45720" rtlCol="0">
            <a:noAutofit/>
          </a:bodyP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600"/>
              </a:spcBef>
              <a:buNone/>
            </a:pPr>
            <a:r>
              <a:rPr lang="en-US" altLang="ko-KR" sz="2000" dirty="0">
                <a:latin typeface="Courier New" panose="02070309020205020404" pitchFamily="49" charset="0"/>
                <a:cs typeface="Courier New" panose="02070309020205020404" pitchFamily="49" charset="0"/>
              </a:rPr>
              <a:t>/* </a:t>
            </a:r>
            <a:r>
              <a:rPr lang="en-US" altLang="ko-KR" sz="2000" dirty="0" err="1">
                <a:latin typeface="Courier New" panose="02070309020205020404" pitchFamily="49" charset="0"/>
                <a:cs typeface="Courier New" panose="02070309020205020404" pitchFamily="49" charset="0"/>
              </a:rPr>
              <a:t>swt</a:t>
            </a:r>
            <a:r>
              <a:rPr lang="en-US" altLang="ko-KR" sz="2000" dirty="0">
                <a:latin typeface="Courier New" panose="02070309020205020404" pitchFamily="49" charset="0"/>
                <a:cs typeface="Courier New" panose="02070309020205020404" pitchFamily="49" charset="0"/>
              </a:rPr>
              <a:t>/widget/Display.java (simplified) */</a:t>
            </a:r>
            <a:endParaRPr lang="en-US" altLang="ko-KR" sz="800" dirty="0">
              <a:latin typeface="Courier New" panose="02070309020205020404" pitchFamily="49" charset="0"/>
              <a:cs typeface="Courier New" panose="02070309020205020404" pitchFamily="49" charset="0"/>
            </a:endParaRPr>
          </a:p>
          <a:p>
            <a:pPr marL="0" indent="0">
              <a:spcBef>
                <a:spcPts val="600"/>
              </a:spcBef>
              <a:buNone/>
            </a:pPr>
            <a:r>
              <a:rPr lang="en-US" altLang="ko-KR" sz="2000" dirty="0">
                <a:latin typeface="Courier New" panose="02070309020205020404" pitchFamily="49" charset="0"/>
                <a:cs typeface="Courier New" panose="02070309020205020404" pitchFamily="49" charset="0"/>
              </a:rPr>
              <a:t>...</a:t>
            </a:r>
          </a:p>
          <a:p>
            <a:pPr marL="0" indent="0">
              <a:spcBef>
                <a:spcPts val="600"/>
              </a:spcBef>
              <a:buNone/>
            </a:pPr>
            <a:r>
              <a:rPr lang="en-US" altLang="ko-KR" sz="2000" dirty="0">
                <a:latin typeface="Courier New" panose="02070309020205020404" pitchFamily="49" charset="0"/>
                <a:cs typeface="Courier New" panose="02070309020205020404" pitchFamily="49" charset="0"/>
              </a:rPr>
              <a:t>     void </a:t>
            </a:r>
            <a:r>
              <a:rPr lang="en-US" altLang="ko-KR" sz="2000" dirty="0" err="1">
                <a:latin typeface="Courier New" panose="02070309020205020404" pitchFamily="49" charset="0"/>
                <a:cs typeface="Courier New" panose="02070309020205020404" pitchFamily="49" charset="0"/>
              </a:rPr>
              <a:t>initializeSubclasses</a:t>
            </a:r>
            <a:r>
              <a:rPr lang="en-US" altLang="ko-KR" sz="2000" dirty="0">
                <a:latin typeface="Courier New" panose="02070309020205020404" pitchFamily="49" charset="0"/>
                <a:cs typeface="Courier New" panose="02070309020205020404" pitchFamily="49" charset="0"/>
              </a:rPr>
              <a:t>() {</a:t>
            </a:r>
          </a:p>
          <a:p>
            <a:pPr marL="0" indent="0">
              <a:spcBef>
                <a:spcPts val="600"/>
              </a:spcBef>
              <a:buNone/>
            </a:pPr>
            <a:r>
              <a:rPr lang="en-US" altLang="ko-KR" sz="2000" dirty="0">
                <a:latin typeface="Courier New" panose="02070309020205020404" pitchFamily="49" charset="0"/>
                <a:cs typeface="Courier New" panose="02070309020205020404" pitchFamily="49" charset="0"/>
              </a:rPr>
              <a:t>...</a:t>
            </a:r>
          </a:p>
          <a:p>
            <a:pPr marL="0" indent="0">
              <a:spcBef>
                <a:spcPts val="600"/>
              </a:spcBef>
              <a:buNone/>
            </a:pPr>
            <a:r>
              <a:rPr lang="en-US" altLang="ko-KR" sz="2000" b="1" dirty="0">
                <a:solidFill>
                  <a:srgbClr val="C00000"/>
                </a:solidFill>
                <a:latin typeface="Courier New" panose="02070309020205020404" pitchFamily="49" charset="0"/>
                <a:cs typeface="Courier New" panose="02070309020205020404" pitchFamily="49" charset="0"/>
              </a:rPr>
              <a:t>2602</a:t>
            </a:r>
            <a:r>
              <a:rPr lang="en-US" altLang="ko-KR" sz="2000" dirty="0">
                <a:solidFill>
                  <a:srgbClr val="C00000"/>
                </a:solidFill>
                <a:latin typeface="Courier New" panose="02070309020205020404" pitchFamily="49" charset="0"/>
                <a:cs typeface="Courier New" panose="02070309020205020404" pitchFamily="49" charset="0"/>
              </a:rPr>
              <a:t>  </a:t>
            </a:r>
            <a:r>
              <a:rPr lang="en-US" altLang="ko-KR" sz="2000" b="1" dirty="0">
                <a:solidFill>
                  <a:srgbClr val="C00000"/>
                </a:solidFill>
                <a:latin typeface="Courier New" panose="02070309020205020404" pitchFamily="49" charset="0"/>
                <a:cs typeface="Courier New" panose="02070309020205020404" pitchFamily="49" charset="0"/>
              </a:rPr>
              <a:t>OS.G_OBJECT_CLASS_SET_CONSTRUCTOR(...,</a:t>
            </a:r>
            <a:r>
              <a:rPr lang="en-US" altLang="ko-KR" sz="2000" b="1" dirty="0" err="1">
                <a:solidFill>
                  <a:srgbClr val="C00000"/>
                </a:solidFill>
                <a:latin typeface="Courier New" panose="02070309020205020404" pitchFamily="49" charset="0"/>
                <a:cs typeface="Courier New" panose="02070309020205020404" pitchFamily="49" charset="0"/>
              </a:rPr>
              <a:t>Init</a:t>
            </a:r>
            <a:r>
              <a:rPr lang="en-US" altLang="ko-KR" sz="2000" b="1" dirty="0">
                <a:solidFill>
                  <a:srgbClr val="C00000"/>
                </a:solidFill>
                <a:latin typeface="Courier New" panose="02070309020205020404" pitchFamily="49" charset="0"/>
                <a:cs typeface="Courier New" panose="02070309020205020404" pitchFamily="49" charset="0"/>
              </a:rPr>
              <a:t>);</a:t>
            </a:r>
            <a:endParaRPr lang="en-US" altLang="ko-KR" sz="1000" b="1" dirty="0">
              <a:solidFill>
                <a:schemeClr val="accent6">
                  <a:lumMod val="75000"/>
                </a:schemeClr>
              </a:solidFill>
              <a:latin typeface="Courier New" panose="02070309020205020404" pitchFamily="49" charset="0"/>
              <a:cs typeface="Courier New" panose="02070309020205020404" pitchFamily="49" charset="0"/>
            </a:endParaRPr>
          </a:p>
          <a:p>
            <a:pPr marL="0" indent="0">
              <a:spcBef>
                <a:spcPts val="600"/>
              </a:spcBef>
              <a:buNone/>
            </a:pPr>
            <a:endParaRPr lang="en-US" altLang="ko-KR" sz="400" b="1" dirty="0">
              <a:solidFill>
                <a:schemeClr val="accent6">
                  <a:lumMod val="50000"/>
                </a:schemeClr>
              </a:solidFill>
              <a:latin typeface="Courier New" panose="02070309020205020404" pitchFamily="49" charset="0"/>
              <a:cs typeface="Courier New" panose="02070309020205020404" pitchFamily="49" charset="0"/>
            </a:endParaRPr>
          </a:p>
          <a:p>
            <a:pPr marL="0" indent="0">
              <a:spcBef>
                <a:spcPts val="600"/>
              </a:spcBef>
              <a:buNone/>
            </a:pPr>
            <a:r>
              <a:rPr lang="en-US" altLang="ko-KR" sz="2000" b="1" dirty="0">
                <a:solidFill>
                  <a:srgbClr val="0000FF"/>
                </a:solidFill>
                <a:latin typeface="Courier New" panose="02070309020205020404" pitchFamily="49" charset="0"/>
                <a:cs typeface="Courier New" panose="02070309020205020404" pitchFamily="49" charset="0"/>
              </a:rPr>
              <a:t>2602  </a:t>
            </a:r>
            <a:r>
              <a:rPr lang="en-US" altLang="ko-KR" sz="2000" b="1" dirty="0">
                <a:latin typeface="Courier New" panose="02070309020205020404" pitchFamily="49" charset="0"/>
                <a:cs typeface="Courier New" panose="02070309020205020404" pitchFamily="49" charset="0"/>
              </a:rPr>
              <a:t>; /*remove the statement*/</a:t>
            </a:r>
            <a:endParaRPr lang="en-US" altLang="ko-KR" sz="2000" b="1" dirty="0">
              <a:solidFill>
                <a:schemeClr val="accent6">
                  <a:lumMod val="50000"/>
                </a:schemeClr>
              </a:solidFill>
              <a:latin typeface="Courier New" panose="02070309020205020404" pitchFamily="49" charset="0"/>
              <a:cs typeface="Courier New" panose="02070309020205020404" pitchFamily="49" charset="0"/>
            </a:endParaRPr>
          </a:p>
          <a:p>
            <a:pPr marL="0" indent="0">
              <a:spcBef>
                <a:spcPts val="600"/>
              </a:spcBef>
              <a:buNone/>
            </a:pPr>
            <a:endParaRPr lang="en-US" altLang="ko-KR" sz="100" b="1" dirty="0">
              <a:solidFill>
                <a:schemeClr val="accent6">
                  <a:lumMod val="50000"/>
                </a:schemeClr>
              </a:solidFill>
              <a:latin typeface="Courier New" panose="02070309020205020404" pitchFamily="49" charset="0"/>
              <a:cs typeface="Courier New" panose="02070309020205020404" pitchFamily="49" charset="0"/>
            </a:endParaRPr>
          </a:p>
          <a:p>
            <a:pPr marL="0" indent="0">
              <a:spcBef>
                <a:spcPts val="600"/>
              </a:spcBef>
              <a:buNone/>
            </a:pPr>
            <a:r>
              <a:rPr lang="en-US" altLang="ko-KR" sz="2000" b="1" dirty="0">
                <a:solidFill>
                  <a:schemeClr val="accent6">
                    <a:lumMod val="50000"/>
                  </a:schemeClr>
                </a:solidFill>
                <a:latin typeface="Courier New" panose="02070309020205020404" pitchFamily="49" charset="0"/>
                <a:cs typeface="Courier New" panose="02070309020205020404" pitchFamily="49" charset="0"/>
              </a:rPr>
              <a:t>2602  OS.G_OBJECT_CLASS_SET_CONSTRUCTOR(...,</a:t>
            </a:r>
            <a:r>
              <a:rPr lang="en-US" altLang="ko-KR" sz="2000" b="1" dirty="0" err="1">
                <a:solidFill>
                  <a:schemeClr val="accent6">
                    <a:lumMod val="50000"/>
                  </a:schemeClr>
                </a:solidFill>
                <a:latin typeface="Courier New" panose="02070309020205020404" pitchFamily="49" charset="0"/>
                <a:cs typeface="Courier New" panose="02070309020205020404" pitchFamily="49" charset="0"/>
              </a:rPr>
              <a:t>NewInit</a:t>
            </a:r>
            <a:r>
              <a:rPr lang="en-US" altLang="ko-KR" sz="2000" b="1" dirty="0">
                <a:solidFill>
                  <a:schemeClr val="accent6">
                    <a:lumMod val="50000"/>
                  </a:schemeClr>
                </a:solidFill>
                <a:latin typeface="Courier New" panose="02070309020205020404" pitchFamily="49" charset="0"/>
                <a:cs typeface="Courier New" panose="02070309020205020404" pitchFamily="49" charset="0"/>
              </a:rPr>
              <a:t>);</a:t>
            </a:r>
          </a:p>
          <a:p>
            <a:pPr marL="0" indent="0">
              <a:spcBef>
                <a:spcPts val="600"/>
              </a:spcBef>
              <a:buNone/>
            </a:pPr>
            <a:endParaRPr lang="en-US" altLang="ko-KR" sz="200" b="1" dirty="0">
              <a:solidFill>
                <a:srgbClr val="0000FF"/>
              </a:solidFill>
              <a:latin typeface="Courier New" panose="02070309020205020404" pitchFamily="49" charset="0"/>
              <a:cs typeface="Courier New" panose="02070309020205020404" pitchFamily="49" charset="0"/>
            </a:endParaRPr>
          </a:p>
          <a:p>
            <a:pPr marL="0" indent="0">
              <a:spcBef>
                <a:spcPts val="600"/>
              </a:spcBef>
              <a:buNone/>
            </a:pPr>
            <a:endParaRPr lang="en-US" altLang="ko-KR" sz="2000" b="1" dirty="0">
              <a:latin typeface="Courier New" panose="02070309020205020404" pitchFamily="49" charset="0"/>
              <a:cs typeface="Courier New" panose="02070309020205020404" pitchFamily="49" charset="0"/>
            </a:endParaRPr>
          </a:p>
          <a:p>
            <a:pPr marL="0" indent="0">
              <a:spcBef>
                <a:spcPts val="600"/>
              </a:spcBef>
              <a:buNone/>
            </a:pPr>
            <a:endParaRPr lang="en-US" altLang="ko-KR" sz="2000" b="1" dirty="0">
              <a:latin typeface="Courier New" panose="02070309020205020404" pitchFamily="49" charset="0"/>
              <a:cs typeface="Courier New" panose="02070309020205020404" pitchFamily="49" charset="0"/>
            </a:endParaRPr>
          </a:p>
        </p:txBody>
      </p:sp>
      <p:sp>
        <p:nvSpPr>
          <p:cNvPr id="10" name="모서리가 둥근 직사각형 9"/>
          <p:cNvSpPr/>
          <p:nvPr/>
        </p:nvSpPr>
        <p:spPr>
          <a:xfrm>
            <a:off x="161223" y="3583326"/>
            <a:ext cx="8524506" cy="381999"/>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6501565" y="3549632"/>
            <a:ext cx="1581150" cy="461665"/>
          </a:xfrm>
          <a:prstGeom prst="rect">
            <a:avLst/>
          </a:prstGeom>
          <a:noFill/>
        </p:spPr>
        <p:txBody>
          <a:bodyPr wrap="square" rtlCol="0">
            <a:spAutoFit/>
          </a:bodyPr>
          <a:lstStyle/>
          <a:p>
            <a:r>
              <a:rPr lang="en-US" altLang="ko-KR" sz="2400" dirty="0">
                <a:solidFill>
                  <a:srgbClr val="0000FF"/>
                </a:solidFill>
              </a:rPr>
              <a:t>Mutation</a:t>
            </a:r>
            <a:endParaRPr lang="ko-KR" altLang="en-US" sz="2400" dirty="0">
              <a:solidFill>
                <a:srgbClr val="0000FF"/>
              </a:solidFill>
            </a:endParaRPr>
          </a:p>
        </p:txBody>
      </p:sp>
      <p:sp>
        <p:nvSpPr>
          <p:cNvPr id="16" name="모서리가 둥근 직사각형 15"/>
          <p:cNvSpPr/>
          <p:nvPr/>
        </p:nvSpPr>
        <p:spPr>
          <a:xfrm>
            <a:off x="114887" y="4079065"/>
            <a:ext cx="8570842" cy="361423"/>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7"/>
          <p:cNvSpPr/>
          <p:nvPr/>
        </p:nvSpPr>
        <p:spPr>
          <a:xfrm>
            <a:off x="2258864" y="4577733"/>
            <a:ext cx="1475834" cy="476250"/>
          </a:xfrm>
          <a:prstGeom prst="roundRect">
            <a:avLst>
              <a:gd name="adj" fmla="val 0"/>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err="1">
                <a:solidFill>
                  <a:srgbClr val="C00000"/>
                </a:solidFill>
                <a:latin typeface="Courier New" panose="02070309020205020404" pitchFamily="49" charset="0"/>
                <a:cs typeface="Courier New" panose="02070309020205020404" pitchFamily="49" charset="0"/>
              </a:rPr>
              <a:t>Init</a:t>
            </a:r>
            <a:endParaRPr lang="ko-KR" altLang="en-US" sz="2000" dirty="0">
              <a:solidFill>
                <a:srgbClr val="C00000"/>
              </a:solidFill>
              <a:latin typeface="Courier New" panose="02070309020205020404" pitchFamily="49" charset="0"/>
              <a:cs typeface="Courier New" panose="02070309020205020404" pitchFamily="49" charset="0"/>
            </a:endParaRPr>
          </a:p>
        </p:txBody>
      </p:sp>
      <p:cxnSp>
        <p:nvCxnSpPr>
          <p:cNvPr id="13" name="직선 화살표 연결선 12"/>
          <p:cNvCxnSpPr>
            <a:stCxn id="8" idx="3"/>
          </p:cNvCxnSpPr>
          <p:nvPr/>
        </p:nvCxnSpPr>
        <p:spPr>
          <a:xfrm flipV="1">
            <a:off x="3734698" y="4815410"/>
            <a:ext cx="457129" cy="448"/>
          </a:xfrm>
          <a:prstGeom prst="straightConnector1">
            <a:avLst/>
          </a:prstGeom>
          <a:ln>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8" name="모서리가 둥근 직사각형 17"/>
          <p:cNvSpPr/>
          <p:nvPr/>
        </p:nvSpPr>
        <p:spPr>
          <a:xfrm>
            <a:off x="4158831" y="4595776"/>
            <a:ext cx="757335" cy="29044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a:solidFill>
                  <a:schemeClr val="tx1"/>
                </a:solidFill>
              </a:rPr>
              <a:t>…</a:t>
            </a:r>
            <a:endParaRPr lang="ko-KR" altLang="en-US" sz="2400" dirty="0">
              <a:solidFill>
                <a:schemeClr val="tx1"/>
              </a:solidFill>
            </a:endParaRPr>
          </a:p>
        </p:txBody>
      </p:sp>
      <p:cxnSp>
        <p:nvCxnSpPr>
          <p:cNvPr id="20" name="직선 화살표 연결선 19"/>
          <p:cNvCxnSpPr/>
          <p:nvPr/>
        </p:nvCxnSpPr>
        <p:spPr>
          <a:xfrm flipV="1">
            <a:off x="1807666" y="4815409"/>
            <a:ext cx="457129" cy="449"/>
          </a:xfrm>
          <a:prstGeom prst="straightConnector1">
            <a:avLst/>
          </a:prstGeom>
          <a:ln>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20"/>
          <p:cNvSpPr/>
          <p:nvPr/>
        </p:nvSpPr>
        <p:spPr>
          <a:xfrm>
            <a:off x="1249364" y="4614826"/>
            <a:ext cx="625896" cy="29044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a:solidFill>
                  <a:schemeClr val="tx1"/>
                </a:solidFill>
              </a:rPr>
              <a:t>…</a:t>
            </a:r>
            <a:endParaRPr lang="ko-KR" altLang="en-US" sz="2400" dirty="0">
              <a:solidFill>
                <a:schemeClr val="tx1"/>
              </a:solidFill>
            </a:endParaRPr>
          </a:p>
        </p:txBody>
      </p:sp>
      <p:sp>
        <p:nvSpPr>
          <p:cNvPr id="22" name="모서리가 둥근 직사각형 21"/>
          <p:cNvSpPr/>
          <p:nvPr/>
        </p:nvSpPr>
        <p:spPr>
          <a:xfrm>
            <a:off x="5263660" y="4577733"/>
            <a:ext cx="2756390" cy="476250"/>
          </a:xfrm>
          <a:prstGeom prst="roundRect">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err="1">
                <a:solidFill>
                  <a:schemeClr val="tx1"/>
                </a:solidFill>
                <a:latin typeface="Courier New" panose="02070309020205020404" pitchFamily="49" charset="0"/>
                <a:cs typeface="Courier New" panose="02070309020205020404" pitchFamily="49" charset="0"/>
              </a:rPr>
              <a:t>pango_layout_new</a:t>
            </a:r>
            <a:endParaRPr lang="ko-KR" altLang="en-US" sz="2000" dirty="0">
              <a:solidFill>
                <a:schemeClr val="tx1"/>
              </a:solidFill>
              <a:latin typeface="Courier New" panose="02070309020205020404" pitchFamily="49" charset="0"/>
              <a:cs typeface="Courier New" panose="02070309020205020404" pitchFamily="49" charset="0"/>
            </a:endParaRPr>
          </a:p>
        </p:txBody>
      </p:sp>
      <p:cxnSp>
        <p:nvCxnSpPr>
          <p:cNvPr id="23" name="직선 화살표 연결선 22"/>
          <p:cNvCxnSpPr/>
          <p:nvPr/>
        </p:nvCxnSpPr>
        <p:spPr>
          <a:xfrm flipV="1">
            <a:off x="4812462" y="4815409"/>
            <a:ext cx="457129" cy="449"/>
          </a:xfrm>
          <a:prstGeom prst="straightConnector1">
            <a:avLst/>
          </a:prstGeom>
          <a:ln>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사각형 설명선 23"/>
          <p:cNvSpPr/>
          <p:nvPr/>
        </p:nvSpPr>
        <p:spPr>
          <a:xfrm>
            <a:off x="2953974" y="5273775"/>
            <a:ext cx="2471384" cy="466617"/>
          </a:xfrm>
          <a:prstGeom prst="wedgeRoundRectCallout">
            <a:avLst>
              <a:gd name="adj1" fmla="val -42275"/>
              <a:gd name="adj2" fmla="val -88556"/>
              <a:gd name="adj3" fmla="val 16667"/>
            </a:avLst>
          </a:prstGeom>
          <a:solidFill>
            <a:schemeClr val="bg1"/>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C00000"/>
                </a:solidFill>
                <a:latin typeface="Courier New" panose="02070309020205020404" pitchFamily="49" charset="0"/>
                <a:cs typeface="Courier New" panose="02070309020205020404" pitchFamily="49" charset="0"/>
              </a:rPr>
              <a:t>layout = null</a:t>
            </a:r>
            <a:endParaRPr lang="ko-KR" altLang="en-US" dirty="0">
              <a:solidFill>
                <a:srgbClr val="C00000"/>
              </a:solidFill>
              <a:latin typeface="Courier New" panose="02070309020205020404" pitchFamily="49" charset="0"/>
              <a:cs typeface="Courier New" panose="02070309020205020404" pitchFamily="49" charset="0"/>
            </a:endParaRPr>
          </a:p>
        </p:txBody>
      </p:sp>
      <p:sp>
        <p:nvSpPr>
          <p:cNvPr id="27" name="모서리가 둥근 직사각형 26"/>
          <p:cNvSpPr/>
          <p:nvPr/>
        </p:nvSpPr>
        <p:spPr>
          <a:xfrm>
            <a:off x="2106472" y="4577733"/>
            <a:ext cx="1785759" cy="476250"/>
          </a:xfrm>
          <a:prstGeom prst="roundRect">
            <a:avLst>
              <a:gd name="adj" fmla="val 0"/>
            </a:avLst>
          </a:prstGeom>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err="1">
                <a:solidFill>
                  <a:schemeClr val="accent6">
                    <a:lumMod val="50000"/>
                  </a:schemeClr>
                </a:solidFill>
                <a:latin typeface="Courier New" panose="02070309020205020404" pitchFamily="49" charset="0"/>
                <a:cs typeface="Courier New" panose="02070309020205020404" pitchFamily="49" charset="0"/>
              </a:rPr>
              <a:t>NewInit</a:t>
            </a:r>
            <a:endParaRPr lang="ko-KR" altLang="en-US" sz="2000" dirty="0">
              <a:solidFill>
                <a:schemeClr val="accent6">
                  <a:lumMod val="50000"/>
                </a:schemeClr>
              </a:solidFill>
              <a:latin typeface="Courier New" panose="02070309020205020404" pitchFamily="49" charset="0"/>
              <a:cs typeface="Courier New" panose="02070309020205020404" pitchFamily="49" charset="0"/>
            </a:endParaRPr>
          </a:p>
        </p:txBody>
      </p:sp>
      <p:sp>
        <p:nvSpPr>
          <p:cNvPr id="28" name="모서리가 둥근 직사각형 27"/>
          <p:cNvSpPr/>
          <p:nvPr/>
        </p:nvSpPr>
        <p:spPr>
          <a:xfrm>
            <a:off x="2047335" y="4543025"/>
            <a:ext cx="1844896" cy="523875"/>
          </a:xfrm>
          <a:prstGeom prst="roundRect">
            <a:avLst>
              <a:gd name="adj" fmla="val 0"/>
            </a:avLst>
          </a:prstGeom>
          <a:ln w="28575">
            <a:solidFill>
              <a:srgbClr val="0000FF"/>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altLang="ko-KR" sz="2000" dirty="0" err="1">
                <a:solidFill>
                  <a:schemeClr val="tx1"/>
                </a:solidFill>
                <a:latin typeface="Courier New" panose="02070309020205020404" pitchFamily="49" charset="0"/>
                <a:cs typeface="Courier New" panose="02070309020205020404" pitchFamily="49" charset="0"/>
              </a:rPr>
              <a:t>DefaultInit</a:t>
            </a:r>
            <a:endParaRPr lang="ko-KR" altLang="en-US" sz="2000" dirty="0">
              <a:solidFill>
                <a:schemeClr val="tx1"/>
              </a:solidFill>
              <a:latin typeface="Courier New" panose="02070309020205020404" pitchFamily="49" charset="0"/>
              <a:cs typeface="Courier New" panose="02070309020205020404" pitchFamily="49" charset="0"/>
            </a:endParaRPr>
          </a:p>
        </p:txBody>
      </p:sp>
      <p:cxnSp>
        <p:nvCxnSpPr>
          <p:cNvPr id="30" name="직선 연결선 29"/>
          <p:cNvCxnSpPr/>
          <p:nvPr/>
        </p:nvCxnSpPr>
        <p:spPr>
          <a:xfrm flipV="1">
            <a:off x="165567" y="3296403"/>
            <a:ext cx="832476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모서리가 둥근 사각형 설명선 25"/>
          <p:cNvSpPr/>
          <p:nvPr/>
        </p:nvSpPr>
        <p:spPr>
          <a:xfrm>
            <a:off x="6496340" y="5287956"/>
            <a:ext cx="2471384" cy="466617"/>
          </a:xfrm>
          <a:prstGeom prst="wedgeRoundRectCallout">
            <a:avLst>
              <a:gd name="adj1" fmla="val -38889"/>
              <a:gd name="adj2" fmla="val -96721"/>
              <a:gd name="adj3" fmla="val 16667"/>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ourier New" panose="02070309020205020404" pitchFamily="49" charset="0"/>
                <a:cs typeface="Courier New" panose="02070309020205020404" pitchFamily="49" charset="0"/>
              </a:rPr>
              <a:t>layout-&gt;context</a:t>
            </a:r>
            <a:endParaRPr lang="ko-KR" altLang="en-US" dirty="0">
              <a:solidFill>
                <a:schemeClr val="tx1"/>
              </a:solidFill>
              <a:latin typeface="Courier New" panose="02070309020205020404" pitchFamily="49" charset="0"/>
              <a:cs typeface="Courier New" panose="02070309020205020404" pitchFamily="49" charset="0"/>
            </a:endParaRPr>
          </a:p>
        </p:txBody>
      </p:sp>
      <p:sp>
        <p:nvSpPr>
          <p:cNvPr id="25" name="모서리가 둥근 사각형 설명선 24"/>
          <p:cNvSpPr/>
          <p:nvPr/>
        </p:nvSpPr>
        <p:spPr>
          <a:xfrm>
            <a:off x="551967" y="5290967"/>
            <a:ext cx="1626507" cy="466617"/>
          </a:xfrm>
          <a:prstGeom prst="wedgeRoundRectCallout">
            <a:avLst>
              <a:gd name="adj1" fmla="val -32906"/>
              <a:gd name="adj2" fmla="val -121216"/>
              <a:gd name="adj3" fmla="val 16667"/>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ourier New" panose="02070309020205020404" pitchFamily="49" charset="0"/>
                <a:cs typeface="Courier New" panose="02070309020205020404" pitchFamily="49" charset="0"/>
              </a:rPr>
              <a:t>Exception</a:t>
            </a:r>
            <a:endParaRPr lang="ko-KR" altLang="en-US" dirty="0">
              <a:solidFill>
                <a:schemeClr val="tx1"/>
              </a:solidFill>
              <a:latin typeface="Courier New" panose="02070309020205020404" pitchFamily="49" charset="0"/>
              <a:cs typeface="Courier New" panose="02070309020205020404" pitchFamily="49" charset="0"/>
            </a:endParaRPr>
          </a:p>
        </p:txBody>
      </p:sp>
      <p:sp>
        <p:nvSpPr>
          <p:cNvPr id="29" name="모서리가 둥근 사각형 설명선 28"/>
          <p:cNvSpPr/>
          <p:nvPr/>
        </p:nvSpPr>
        <p:spPr>
          <a:xfrm>
            <a:off x="3181350" y="5273775"/>
            <a:ext cx="2082310" cy="621227"/>
          </a:xfrm>
          <a:prstGeom prst="wedgeRoundRectCallout">
            <a:avLst>
              <a:gd name="adj1" fmla="val -42275"/>
              <a:gd name="adj2" fmla="val -88556"/>
              <a:gd name="adj3" fmla="val 16667"/>
            </a:avLst>
          </a:prstGeom>
          <a:solidFill>
            <a:schemeClr val="bg1"/>
          </a:solidFill>
          <a:ln>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ourier New" panose="02070309020205020404" pitchFamily="49" charset="0"/>
                <a:cs typeface="Courier New" panose="02070309020205020404" pitchFamily="49" charset="0"/>
              </a:rPr>
              <a:t>Never makes layout null</a:t>
            </a:r>
            <a:endParaRPr lang="ko-KR" altLang="en-US" dirty="0">
              <a:solidFill>
                <a:schemeClr val="tx1"/>
              </a:solidFill>
              <a:latin typeface="Courier New" panose="02070309020205020404" pitchFamily="49" charset="0"/>
              <a:cs typeface="Courier New" panose="02070309020205020404" pitchFamily="49" charset="0"/>
            </a:endParaRPr>
          </a:p>
        </p:txBody>
      </p:sp>
      <p:sp>
        <p:nvSpPr>
          <p:cNvPr id="31" name="모서리가 둥근 사각형 설명선 30"/>
          <p:cNvSpPr/>
          <p:nvPr/>
        </p:nvSpPr>
        <p:spPr>
          <a:xfrm>
            <a:off x="3181350" y="5257959"/>
            <a:ext cx="2082310" cy="621227"/>
          </a:xfrm>
          <a:prstGeom prst="wedgeRoundRectCallout">
            <a:avLst>
              <a:gd name="adj1" fmla="val -42275"/>
              <a:gd name="adj2" fmla="val -88556"/>
              <a:gd name="adj3" fmla="val 16667"/>
            </a:avLst>
          </a:prstGeom>
          <a:solidFill>
            <a:schemeClr val="bg1"/>
          </a:solid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Courier New" panose="02070309020205020404" pitchFamily="49" charset="0"/>
                <a:cs typeface="Courier New" panose="02070309020205020404" pitchFamily="49" charset="0"/>
              </a:rPr>
              <a:t>Never makes layout null</a:t>
            </a:r>
            <a:endParaRPr lang="ko-KR" altLang="en-US" dirty="0">
              <a:solidFill>
                <a:schemeClr val="tx1"/>
              </a:solidFill>
              <a:latin typeface="Courier New" panose="02070309020205020404" pitchFamily="49" charset="0"/>
              <a:cs typeface="Courier New" panose="02070309020205020404" pitchFamily="49" charset="0"/>
            </a:endParaRPr>
          </a:p>
        </p:txBody>
      </p:sp>
      <p:sp>
        <p:nvSpPr>
          <p:cNvPr id="3" name="폭발 2 2"/>
          <p:cNvSpPr/>
          <p:nvPr/>
        </p:nvSpPr>
        <p:spPr>
          <a:xfrm rot="980376">
            <a:off x="6903811" y="5608445"/>
            <a:ext cx="966451" cy="539241"/>
          </a:xfrm>
          <a:prstGeom prst="irregularSeal2">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423789" y="4590192"/>
            <a:ext cx="2705100" cy="461665"/>
          </a:xfrm>
          <a:prstGeom prst="rect">
            <a:avLst/>
          </a:prstGeom>
          <a:noFill/>
        </p:spPr>
        <p:txBody>
          <a:bodyPr wrap="square" rtlCol="0">
            <a:spAutoFit/>
          </a:bodyPr>
          <a:lstStyle/>
          <a:p>
            <a:r>
              <a:rPr lang="en-US" altLang="ko-KR" sz="2400" dirty="0"/>
              <a:t>[Java]</a:t>
            </a:r>
            <a:endParaRPr lang="ko-KR" altLang="en-US" sz="2400" dirty="0"/>
          </a:p>
        </p:txBody>
      </p:sp>
    </p:spTree>
    <p:extLst>
      <p:ext uri="{BB962C8B-B14F-4D97-AF65-F5344CB8AC3E}">
        <p14:creationId xmlns:p14="http://schemas.microsoft.com/office/powerpoint/2010/main" val="340098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6" grpId="0" animBg="1"/>
      <p:bldP spid="24" grpId="0" animBg="1"/>
      <p:bldP spid="27" grpId="0" animBg="1"/>
      <p:bldP spid="28" grpId="0" animBg="1"/>
      <p:bldP spid="26" grpId="0" animBg="1"/>
      <p:bldP spid="25" grpId="0" animBg="1"/>
      <p:bldP spid="29" grpId="0" animBg="1"/>
      <p:bldP spid="31"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2599" y="113840"/>
            <a:ext cx="1903368" cy="1335198"/>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57646" y="5042264"/>
            <a:ext cx="7768045" cy="862148"/>
          </a:xfrm>
          <a:prstGeom prst="rect">
            <a:avLst/>
          </a:prstGeom>
          <a:solidFill>
            <a:schemeClr val="bg1"/>
          </a:solidFill>
          <a:ln>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115747" y="365126"/>
            <a:ext cx="6224094" cy="850725"/>
          </a:xfrm>
        </p:spPr>
        <p:txBody>
          <a:bodyPr>
            <a:normAutofit/>
          </a:bodyPr>
          <a:lstStyle/>
          <a:p>
            <a:r>
              <a:rPr lang="en-US" altLang="ko-KR" sz="3000" dirty="0"/>
              <a:t>Does MBFL Need Too Much Banana?</a:t>
            </a:r>
            <a:endParaRPr lang="ko-KR" altLang="en-US" sz="3000" dirty="0"/>
          </a:p>
        </p:txBody>
      </p:sp>
      <p:sp>
        <p:nvSpPr>
          <p:cNvPr id="3" name="내용 개체 틀 2"/>
          <p:cNvSpPr>
            <a:spLocks noGrp="1"/>
          </p:cNvSpPr>
          <p:nvPr>
            <p:ph idx="1"/>
          </p:nvPr>
        </p:nvSpPr>
        <p:spPr>
          <a:xfrm>
            <a:off x="757646" y="4240529"/>
            <a:ext cx="8016154" cy="1848544"/>
          </a:xfrm>
        </p:spPr>
        <p:txBody>
          <a:bodyPr>
            <a:normAutofit/>
          </a:bodyPr>
          <a:lstStyle/>
          <a:p>
            <a:r>
              <a:rPr lang="en-US" altLang="ko-KR" sz="2600" dirty="0"/>
              <a:t>112.6 min x 30 machines on average to run all mutants with all test cases</a:t>
            </a:r>
          </a:p>
          <a:p>
            <a:r>
              <a:rPr lang="en-US" altLang="ko-KR" sz="2600" dirty="0"/>
              <a:t>Can we find </a:t>
            </a:r>
            <a:r>
              <a:rPr lang="en-US" altLang="ko-KR" sz="2600" b="1" dirty="0"/>
              <a:t>a subset of mutants and test cases</a:t>
            </a:r>
            <a:r>
              <a:rPr lang="en-US" altLang="ko-KR" sz="2600" dirty="0"/>
              <a:t> that reduce the computational cost without accuracy loss?</a:t>
            </a:r>
            <a:endParaRPr lang="ko-KR" altLang="en-US" sz="2600" dirty="0"/>
          </a:p>
        </p:txBody>
      </p:sp>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33</a:t>
            </a:fld>
            <a:endParaRPr lang="ko-KR" altLang="en-US"/>
          </a:p>
        </p:txBody>
      </p:sp>
      <p:graphicFrame>
        <p:nvGraphicFramePr>
          <p:cNvPr id="7" name="표 6"/>
          <p:cNvGraphicFramePr>
            <a:graphicFrameLocks noGrp="1"/>
          </p:cNvGraphicFramePr>
          <p:nvPr>
            <p:extLst>
              <p:ext uri="{D42A27DB-BD31-4B8C-83A1-F6EECF244321}">
                <p14:modId xmlns:p14="http://schemas.microsoft.com/office/powerpoint/2010/main" val="1050540329"/>
              </p:ext>
            </p:extLst>
          </p:nvPr>
        </p:nvGraphicFramePr>
        <p:xfrm>
          <a:off x="418261" y="1709459"/>
          <a:ext cx="8320163" cy="2404785"/>
        </p:xfrm>
        <a:graphic>
          <a:graphicData uri="http://schemas.openxmlformats.org/drawingml/2006/table">
            <a:tbl>
              <a:tblPr firstRow="1" bandRow="1">
                <a:tableStyleId>{5C22544A-7EE6-4342-B048-85BDC9FD1C3A}</a:tableStyleId>
              </a:tblPr>
              <a:tblGrid>
                <a:gridCol w="1670411">
                  <a:extLst>
                    <a:ext uri="{9D8B030D-6E8A-4147-A177-3AD203B41FA5}">
                      <a16:colId xmlns:a16="http://schemas.microsoft.com/office/drawing/2014/main" val="1592561850"/>
                    </a:ext>
                  </a:extLst>
                </a:gridCol>
                <a:gridCol w="831219">
                  <a:extLst>
                    <a:ext uri="{9D8B030D-6E8A-4147-A177-3AD203B41FA5}">
                      <a16:colId xmlns:a16="http://schemas.microsoft.com/office/drawing/2014/main" val="3584604813"/>
                    </a:ext>
                  </a:extLst>
                </a:gridCol>
                <a:gridCol w="831219">
                  <a:extLst>
                    <a:ext uri="{9D8B030D-6E8A-4147-A177-3AD203B41FA5}">
                      <a16:colId xmlns:a16="http://schemas.microsoft.com/office/drawing/2014/main" val="2059486435"/>
                    </a:ext>
                  </a:extLst>
                </a:gridCol>
                <a:gridCol w="831219">
                  <a:extLst>
                    <a:ext uri="{9D8B030D-6E8A-4147-A177-3AD203B41FA5}">
                      <a16:colId xmlns:a16="http://schemas.microsoft.com/office/drawing/2014/main" val="3999209322"/>
                    </a:ext>
                  </a:extLst>
                </a:gridCol>
                <a:gridCol w="831219">
                  <a:extLst>
                    <a:ext uri="{9D8B030D-6E8A-4147-A177-3AD203B41FA5}">
                      <a16:colId xmlns:a16="http://schemas.microsoft.com/office/drawing/2014/main" val="424898044"/>
                    </a:ext>
                  </a:extLst>
                </a:gridCol>
                <a:gridCol w="831219">
                  <a:extLst>
                    <a:ext uri="{9D8B030D-6E8A-4147-A177-3AD203B41FA5}">
                      <a16:colId xmlns:a16="http://schemas.microsoft.com/office/drawing/2014/main" val="1890703142"/>
                    </a:ext>
                  </a:extLst>
                </a:gridCol>
                <a:gridCol w="831219">
                  <a:extLst>
                    <a:ext uri="{9D8B030D-6E8A-4147-A177-3AD203B41FA5}">
                      <a16:colId xmlns:a16="http://schemas.microsoft.com/office/drawing/2014/main" val="451044544"/>
                    </a:ext>
                  </a:extLst>
                </a:gridCol>
                <a:gridCol w="831219">
                  <a:extLst>
                    <a:ext uri="{9D8B030D-6E8A-4147-A177-3AD203B41FA5}">
                      <a16:colId xmlns:a16="http://schemas.microsoft.com/office/drawing/2014/main" val="3595519348"/>
                    </a:ext>
                  </a:extLst>
                </a:gridCol>
                <a:gridCol w="831219">
                  <a:extLst>
                    <a:ext uri="{9D8B030D-6E8A-4147-A177-3AD203B41FA5}">
                      <a16:colId xmlns:a16="http://schemas.microsoft.com/office/drawing/2014/main" val="2061975148"/>
                    </a:ext>
                  </a:extLst>
                </a:gridCol>
              </a:tblGrid>
              <a:tr h="567915">
                <a:tc>
                  <a:txBody>
                    <a:bodyPr/>
                    <a:lstStyle/>
                    <a:p>
                      <a:pPr latinLnBrk="1"/>
                      <a:endParaRPr lang="ko-KR" alt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err="1">
                          <a:solidFill>
                            <a:schemeClr val="tx1"/>
                          </a:solidFill>
                        </a:rPr>
                        <a:t>Bug1</a:t>
                      </a:r>
                      <a:endParaRPr lang="ko-KR" alt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err="1">
                          <a:solidFill>
                            <a:schemeClr val="tx1"/>
                          </a:solidFill>
                        </a:rPr>
                        <a:t>Bug2</a:t>
                      </a:r>
                      <a:endParaRPr lang="ko-KR" alt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err="1">
                          <a:solidFill>
                            <a:schemeClr val="tx1"/>
                          </a:solidFill>
                        </a:rPr>
                        <a:t>Bug3</a:t>
                      </a:r>
                      <a:endParaRPr lang="ko-KR" alt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err="1">
                          <a:solidFill>
                            <a:schemeClr val="tx1"/>
                          </a:solidFill>
                        </a:rPr>
                        <a:t>Bug4</a:t>
                      </a:r>
                      <a:endParaRPr lang="ko-KR" alt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err="1">
                          <a:solidFill>
                            <a:schemeClr val="tx1"/>
                          </a:solidFill>
                        </a:rPr>
                        <a:t>Bug5</a:t>
                      </a:r>
                      <a:endParaRPr lang="ko-KR" alt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err="1">
                          <a:solidFill>
                            <a:schemeClr val="tx1"/>
                          </a:solidFill>
                        </a:rPr>
                        <a:t>Bug6</a:t>
                      </a:r>
                      <a:endParaRPr lang="ko-KR" alt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err="1">
                          <a:solidFill>
                            <a:schemeClr val="tx1"/>
                          </a:solidFill>
                        </a:rPr>
                        <a:t>Bug7</a:t>
                      </a:r>
                      <a:endParaRPr lang="ko-KR" alt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err="1">
                          <a:solidFill>
                            <a:schemeClr val="tx1"/>
                          </a:solidFill>
                        </a:rPr>
                        <a:t>Bug8</a:t>
                      </a:r>
                      <a:endParaRPr lang="ko-KR" alt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2584897"/>
                  </a:ext>
                </a:extLst>
              </a:tr>
              <a:tr h="567915">
                <a:tc>
                  <a:txBody>
                    <a:bodyPr/>
                    <a:lstStyle/>
                    <a:p>
                      <a:pPr latinLnBrk="1"/>
                      <a:r>
                        <a:rPr lang="en-US" altLang="ko-KR" sz="2000" b="0" dirty="0">
                          <a:solidFill>
                            <a:schemeClr val="tx1"/>
                          </a:solidFill>
                        </a:rPr>
                        <a:t>Mutants</a:t>
                      </a:r>
                      <a:endParaRPr lang="ko-KR" alt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2,861</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691</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965</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718</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369</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9,479</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844</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12,490</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7837803"/>
                  </a:ext>
                </a:extLst>
              </a:tr>
              <a:tr h="567915">
                <a:tc>
                  <a:txBody>
                    <a:bodyPr/>
                    <a:lstStyle/>
                    <a:p>
                      <a:pPr latinLnBrk="1"/>
                      <a:r>
                        <a:rPr lang="en-US" altLang="ko-KR" sz="2000" b="0" dirty="0">
                          <a:solidFill>
                            <a:schemeClr val="tx1"/>
                          </a:solidFill>
                        </a:rPr>
                        <a:t>Test cases</a:t>
                      </a:r>
                      <a:endParaRPr lang="ko-KR" alt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8</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150</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159</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170</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184</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50</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112</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a:solidFill>
                            <a:schemeClr val="tx1"/>
                          </a:solidFill>
                        </a:rPr>
                        <a:t>204</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1437575"/>
                  </a:ext>
                </a:extLst>
              </a:tr>
              <a:tr h="701040">
                <a:tc>
                  <a:txBody>
                    <a:bodyPr/>
                    <a:lstStyle/>
                    <a:p>
                      <a:pPr latinLnBrk="1"/>
                      <a:r>
                        <a:rPr lang="en-US" altLang="ko-KR" sz="2000" b="0" dirty="0">
                          <a:solidFill>
                            <a:schemeClr val="tx1"/>
                          </a:solidFill>
                        </a:rPr>
                        <a:t>Time </a:t>
                      </a:r>
                    </a:p>
                    <a:p>
                      <a:pPr latinLnBrk="1"/>
                      <a:r>
                        <a:rPr lang="en-US" altLang="ko-KR" sz="2000" b="0" spc="-150" dirty="0">
                          <a:solidFill>
                            <a:schemeClr val="tx1"/>
                          </a:solidFill>
                        </a:rPr>
                        <a:t>(on 30 machines)</a:t>
                      </a:r>
                      <a:endParaRPr lang="ko-KR" altLang="en-US" sz="2000" b="0" spc="-1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err="1">
                          <a:solidFill>
                            <a:schemeClr val="tx1"/>
                          </a:solidFill>
                        </a:rPr>
                        <a:t>12m</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err="1">
                          <a:solidFill>
                            <a:schemeClr val="tx1"/>
                          </a:solidFill>
                        </a:rPr>
                        <a:t>60m</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err="1">
                          <a:solidFill>
                            <a:schemeClr val="tx1"/>
                          </a:solidFill>
                        </a:rPr>
                        <a:t>45m</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err="1">
                          <a:solidFill>
                            <a:schemeClr val="tx1"/>
                          </a:solidFill>
                        </a:rPr>
                        <a:t>25m</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err="1">
                          <a:solidFill>
                            <a:schemeClr val="tx1"/>
                          </a:solidFill>
                        </a:rPr>
                        <a:t>23m</a:t>
                      </a:r>
                      <a:endParaRPr lang="en-US" altLang="ko-KR"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err="1">
                          <a:solidFill>
                            <a:schemeClr val="tx1"/>
                          </a:solidFill>
                        </a:rPr>
                        <a:t>175m</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err="1">
                          <a:solidFill>
                            <a:schemeClr val="tx1"/>
                          </a:solidFill>
                        </a:rPr>
                        <a:t>50m</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b="0" dirty="0" err="1">
                          <a:solidFill>
                            <a:schemeClr val="tx1"/>
                          </a:solidFill>
                        </a:rPr>
                        <a:t>511m</a:t>
                      </a:r>
                      <a:endParaRPr lang="ko-KR" altLang="en-US" b="0" dirty="0">
                        <a:solidFill>
                          <a:schemeClr val="tx1"/>
                        </a:solidFill>
                      </a:endParaRPr>
                    </a:p>
                  </a:txBody>
                  <a:tcPr marL="36000" marR="10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6606294"/>
                  </a:ext>
                </a:extLst>
              </a:tr>
            </a:tbl>
          </a:graphicData>
        </a:graphic>
      </p:graphicFrame>
      <p:pic>
        <p:nvPicPr>
          <p:cNvPr id="2050" name="Picture 2" descr="Image result for Banan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570172" y="248575"/>
            <a:ext cx="1903368" cy="13351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Banan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294826" y="22479"/>
            <a:ext cx="1903368" cy="133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59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Reduction Strategies</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280556" y="1346479"/>
                <a:ext cx="8686800" cy="4673321"/>
              </a:xfrm>
            </p:spPr>
            <p:txBody>
              <a:bodyPr>
                <a:normAutofit lnSpcReduction="10000"/>
              </a:bodyPr>
              <a:lstStyle/>
              <a:p>
                <a:pPr>
                  <a:lnSpc>
                    <a:spcPct val="85000"/>
                  </a:lnSpc>
                </a:pPr>
                <a:r>
                  <a:rPr lang="en-US" altLang="ko-KR" sz="2200" dirty="0"/>
                  <a:t>Mutant reduction strategies</a:t>
                </a:r>
              </a:p>
              <a:p>
                <a:pPr marL="914400" lvl="1" indent="-457200">
                  <a:lnSpc>
                    <a:spcPct val="85000"/>
                  </a:lnSpc>
                  <a:buFont typeface="+mj-lt"/>
                  <a:buAutoNum type="arabicPeriod"/>
                </a:pPr>
                <a:r>
                  <a:rPr lang="en-US" altLang="ko-KR" sz="2200" b="1" dirty="0"/>
                  <a:t>Random</a:t>
                </a:r>
                <a:r>
                  <a:rPr lang="en-US" altLang="ko-KR" sz="2200" dirty="0"/>
                  <a:t>: select </a:t>
                </a:r>
                <a14:m>
                  <m:oMath xmlns:m="http://schemas.openxmlformats.org/officeDocument/2006/math">
                    <m:r>
                      <a:rPr lang="en-US" altLang="ko-KR" sz="2200" i="1" dirty="0" smtClean="0">
                        <a:latin typeface="Cambria Math" panose="02040503050406030204" pitchFamily="18" charset="0"/>
                      </a:rPr>
                      <m:t>𝑥</m:t>
                    </m:r>
                  </m:oMath>
                </a14:m>
                <a:r>
                  <a:rPr lang="en-US" altLang="ko-KR" sz="2200" dirty="0"/>
                  <a:t>% of all generated mutants randomly</a:t>
                </a:r>
              </a:p>
              <a:p>
                <a:pPr marL="914400" lvl="1" indent="-457200">
                  <a:lnSpc>
                    <a:spcPct val="85000"/>
                  </a:lnSpc>
                  <a:buFont typeface="+mj-lt"/>
                  <a:buAutoNum type="arabicPeriod"/>
                </a:pPr>
                <a:r>
                  <a:rPr lang="en-US" altLang="ko-KR" sz="2200" b="1" dirty="0"/>
                  <a:t>Per</a:t>
                </a:r>
                <a:r>
                  <a:rPr lang="en-US" altLang="ko-KR" sz="2200" dirty="0"/>
                  <a:t> </a:t>
                </a:r>
                <a:r>
                  <a:rPr lang="en-US" altLang="ko-KR" sz="2200" b="1" dirty="0"/>
                  <a:t>Line</a:t>
                </a:r>
                <a:r>
                  <a:rPr lang="en-US" altLang="ko-KR" sz="2200" dirty="0"/>
                  <a:t>: select </a:t>
                </a:r>
                <a14:m>
                  <m:oMath xmlns:m="http://schemas.openxmlformats.org/officeDocument/2006/math">
                    <m:r>
                      <a:rPr lang="en-US" altLang="ko-KR" sz="2200" i="1" dirty="0" smtClean="0">
                        <a:latin typeface="Cambria Math" panose="02040503050406030204" pitchFamily="18" charset="0"/>
                      </a:rPr>
                      <m:t>𝑛</m:t>
                    </m:r>
                  </m:oMath>
                </a14:m>
                <a:r>
                  <a:rPr lang="en-US" altLang="ko-KR" sz="2200" dirty="0"/>
                  <a:t> mutants per code line</a:t>
                </a:r>
              </a:p>
              <a:p>
                <a:pPr marL="914400" lvl="1" indent="-457200">
                  <a:lnSpc>
                    <a:spcPct val="85000"/>
                  </a:lnSpc>
                  <a:buFont typeface="+mj-lt"/>
                  <a:buAutoNum type="arabicPeriod"/>
                </a:pPr>
                <a:r>
                  <a:rPr lang="en-US" altLang="ko-KR" sz="2200" b="1" dirty="0"/>
                  <a:t>Operator</a:t>
                </a:r>
                <a:r>
                  <a:rPr lang="en-US" altLang="ko-KR" sz="2200" dirty="0"/>
                  <a:t>: select mutants by a kind of mutation operators</a:t>
                </a:r>
              </a:p>
              <a:p>
                <a:pPr marL="914400" lvl="1" indent="-457200">
                  <a:lnSpc>
                    <a:spcPct val="85000"/>
                  </a:lnSpc>
                  <a:buFont typeface="+mj-lt"/>
                  <a:buAutoNum type="arabicPeriod"/>
                </a:pPr>
                <a:r>
                  <a:rPr lang="en-US" altLang="ko-KR" sz="2200" b="1" dirty="0"/>
                  <a:t>Hybrid of Operator and Per line</a:t>
                </a:r>
              </a:p>
              <a:p>
                <a:pPr marL="457200" lvl="1" indent="0">
                  <a:lnSpc>
                    <a:spcPct val="85000"/>
                  </a:lnSpc>
                  <a:buNone/>
                </a:pPr>
                <a:endParaRPr lang="en-US" altLang="ko-KR" sz="1050" dirty="0"/>
              </a:p>
              <a:p>
                <a:pPr>
                  <a:lnSpc>
                    <a:spcPct val="85000"/>
                  </a:lnSpc>
                </a:pPr>
                <a:r>
                  <a:rPr lang="en-US" altLang="ko-KR" sz="2200" dirty="0"/>
                  <a:t>Test case reduction strategies</a:t>
                </a:r>
              </a:p>
              <a:p>
                <a:pPr marL="914400" lvl="1" indent="-457200">
                  <a:lnSpc>
                    <a:spcPct val="85000"/>
                  </a:lnSpc>
                  <a:buFont typeface="+mj-lt"/>
                  <a:buAutoNum type="arabicPeriod"/>
                </a:pPr>
                <a:r>
                  <a:rPr lang="en-US" altLang="ko-KR" sz="2200" b="1" dirty="0"/>
                  <a:t>Random</a:t>
                </a:r>
                <a:r>
                  <a:rPr lang="en-US" altLang="ko-KR" sz="2200" dirty="0"/>
                  <a:t>: select x% of all test cases</a:t>
                </a:r>
              </a:p>
              <a:p>
                <a:pPr marL="914400" lvl="1" indent="-457200">
                  <a:lnSpc>
                    <a:spcPct val="85000"/>
                  </a:lnSpc>
                  <a:buFont typeface="+mj-lt"/>
                  <a:buAutoNum type="arabicPeriod"/>
                </a:pPr>
                <a:r>
                  <a:rPr lang="en-US" altLang="ko-KR" sz="2200" b="1" dirty="0"/>
                  <a:t>High Coverage</a:t>
                </a:r>
                <a:r>
                  <a:rPr lang="en-US" altLang="ko-KR" sz="2200" dirty="0"/>
                  <a:t>: select x% of all test cases that achieve high </a:t>
                </a:r>
                <a:r>
                  <a:rPr lang="en-US" altLang="ko-KR" sz="2200" dirty="0" err="1"/>
                  <a:t>cov</a:t>
                </a:r>
                <a:r>
                  <a:rPr lang="en-US" altLang="ko-KR" sz="2200" dirty="0"/>
                  <a:t>.</a:t>
                </a:r>
              </a:p>
              <a:p>
                <a:pPr marL="914400" lvl="1" indent="-457200">
                  <a:lnSpc>
                    <a:spcPct val="85000"/>
                  </a:lnSpc>
                  <a:buFont typeface="+mj-lt"/>
                  <a:buAutoNum type="arabicPeriod"/>
                </a:pPr>
                <a:r>
                  <a:rPr lang="en-US" altLang="ko-KR" sz="2200" b="1" dirty="0"/>
                  <a:t>Coverage-Reduced</a:t>
                </a:r>
                <a:r>
                  <a:rPr lang="en-US" altLang="ko-KR" sz="2200" dirty="0"/>
                  <a:t>: select a small set of test cases that achieve </a:t>
                </a:r>
                <a:br>
                  <a:rPr lang="en-US" altLang="ko-KR" sz="2200" dirty="0"/>
                </a:br>
                <a:r>
                  <a:rPr lang="en-US" altLang="ko-KR" sz="2200" dirty="0"/>
                  <a:t>the maximum line coverage</a:t>
                </a:r>
              </a:p>
              <a:p>
                <a:pPr marL="914400" lvl="1" indent="-457200">
                  <a:lnSpc>
                    <a:spcPct val="85000"/>
                  </a:lnSpc>
                  <a:buFont typeface="+mj-lt"/>
                  <a:buAutoNum type="arabicPeriod"/>
                </a:pPr>
                <a:endParaRPr lang="en-US" altLang="ko-KR" sz="1000" dirty="0"/>
              </a:p>
              <a:p>
                <a:pPr>
                  <a:lnSpc>
                    <a:spcPct val="85000"/>
                  </a:lnSpc>
                </a:pPr>
                <a:r>
                  <a:rPr lang="en-US" altLang="ko-KR" sz="2200" dirty="0"/>
                  <a:t>Experiments</a:t>
                </a:r>
                <a:r>
                  <a:rPr lang="en-US" altLang="ko-KR" sz="2400" dirty="0"/>
                  <a:t> </a:t>
                </a:r>
                <a:endParaRPr lang="en-US" altLang="ko-KR" sz="2600" dirty="0"/>
              </a:p>
              <a:p>
                <a:pPr lvl="1">
                  <a:lnSpc>
                    <a:spcPct val="85000"/>
                  </a:lnSpc>
                </a:pPr>
                <a:r>
                  <a:rPr lang="en-US" altLang="ko-KR" sz="2200" dirty="0"/>
                  <a:t>Total 182 combinations of mutant and test case reduction strategies</a:t>
                </a:r>
              </a:p>
              <a:p>
                <a:pPr lvl="1">
                  <a:lnSpc>
                    <a:spcPct val="85000"/>
                  </a:lnSpc>
                </a:pPr>
                <a:r>
                  <a:rPr lang="en-US" altLang="ko-KR" sz="2200" dirty="0"/>
                  <a:t>Measure the cost reduction and the accuracy loss</a:t>
                </a:r>
                <a:endParaRPr lang="ko-KR" altLang="en-US" sz="22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280556" y="1346479"/>
                <a:ext cx="8686800" cy="4673321"/>
              </a:xfrm>
              <a:blipFill>
                <a:blip r:embed="rId2"/>
                <a:stretch>
                  <a:fillRect l="-772" t="-2477" b="-652"/>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34</a:t>
            </a:fld>
            <a:endParaRPr lang="ko-KR" altLang="en-US"/>
          </a:p>
        </p:txBody>
      </p:sp>
    </p:spTree>
    <p:extLst>
      <p:ext uri="{BB962C8B-B14F-4D97-AF65-F5344CB8AC3E}">
        <p14:creationId xmlns:p14="http://schemas.microsoft.com/office/powerpoint/2010/main" val="454707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365127"/>
            <a:ext cx="8193803" cy="681338"/>
          </a:xfrm>
        </p:spPr>
        <p:txBody>
          <a:bodyPr/>
          <a:lstStyle/>
          <a:p>
            <a:r>
              <a:rPr lang="en-US" altLang="ko-KR" dirty="0"/>
              <a:t>Reduction Result</a:t>
            </a:r>
            <a:endParaRPr lang="ko-KR" altLang="en-US" dirty="0"/>
          </a:p>
        </p:txBody>
      </p:sp>
      <p:sp>
        <p:nvSpPr>
          <p:cNvPr id="3" name="내용 개체 틀 2"/>
          <p:cNvSpPr>
            <a:spLocks noGrp="1"/>
          </p:cNvSpPr>
          <p:nvPr>
            <p:ph idx="1"/>
          </p:nvPr>
        </p:nvSpPr>
        <p:spPr>
          <a:xfrm>
            <a:off x="585886" y="4953594"/>
            <a:ext cx="8193803" cy="1282845"/>
          </a:xfrm>
        </p:spPr>
        <p:txBody>
          <a:bodyPr/>
          <a:lstStyle/>
          <a:p>
            <a:r>
              <a:rPr lang="en-US" altLang="ko-KR" dirty="0"/>
              <a:t>Reduce 96% of the machine-time cost on average and still indicate the buggy lines as most suspicious ones</a:t>
            </a:r>
          </a:p>
          <a:p>
            <a:pPr lvl="1"/>
            <a:r>
              <a:rPr lang="en-US" altLang="ko-KR" dirty="0"/>
              <a:t>Hybrid of Per Line and Operator + Coverage-Reduced </a:t>
            </a:r>
            <a:endParaRPr lang="ko-KR" altLang="en-US" dirty="0"/>
          </a:p>
        </p:txBody>
      </p:sp>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35</a:t>
            </a:fld>
            <a:endParaRPr lang="ko-KR" altLang="en-US"/>
          </a:p>
        </p:txBody>
      </p:sp>
      <p:pic>
        <p:nvPicPr>
          <p:cNvPr id="7" name="그림 6"/>
          <p:cNvPicPr>
            <a:picLocks noChangeAspect="1"/>
          </p:cNvPicPr>
          <p:nvPr/>
        </p:nvPicPr>
        <p:blipFill>
          <a:blip r:embed="rId2"/>
          <a:stretch>
            <a:fillRect/>
          </a:stretch>
        </p:blipFill>
        <p:spPr>
          <a:xfrm>
            <a:off x="585886" y="1046465"/>
            <a:ext cx="5016547" cy="3506906"/>
          </a:xfrm>
          <a:prstGeom prst="rect">
            <a:avLst/>
          </a:prstGeom>
        </p:spPr>
      </p:pic>
      <p:graphicFrame>
        <p:nvGraphicFramePr>
          <p:cNvPr id="13" name="표 12"/>
          <p:cNvGraphicFramePr>
            <a:graphicFrameLocks noGrp="1"/>
          </p:cNvGraphicFramePr>
          <p:nvPr>
            <p:extLst>
              <p:ext uri="{D42A27DB-BD31-4B8C-83A1-F6EECF244321}">
                <p14:modId xmlns:p14="http://schemas.microsoft.com/office/powerpoint/2010/main" val="3246028612"/>
              </p:ext>
            </p:extLst>
          </p:nvPr>
        </p:nvGraphicFramePr>
        <p:xfrm>
          <a:off x="5634031" y="913695"/>
          <a:ext cx="3094351" cy="36350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42915">
                  <a:extLst>
                    <a:ext uri="{9D8B030D-6E8A-4147-A177-3AD203B41FA5}">
                      <a16:colId xmlns:a16="http://schemas.microsoft.com/office/drawing/2014/main" val="3891943369"/>
                    </a:ext>
                  </a:extLst>
                </a:gridCol>
                <a:gridCol w="1175718">
                  <a:extLst>
                    <a:ext uri="{9D8B030D-6E8A-4147-A177-3AD203B41FA5}">
                      <a16:colId xmlns:a16="http://schemas.microsoft.com/office/drawing/2014/main" val="2230412882"/>
                    </a:ext>
                  </a:extLst>
                </a:gridCol>
                <a:gridCol w="1175718">
                  <a:extLst>
                    <a:ext uri="{9D8B030D-6E8A-4147-A177-3AD203B41FA5}">
                      <a16:colId xmlns:a16="http://schemas.microsoft.com/office/drawing/2014/main" val="484652610"/>
                    </a:ext>
                  </a:extLst>
                </a:gridCol>
              </a:tblGrid>
              <a:tr h="620640">
                <a:tc>
                  <a:txBody>
                    <a:bodyPr/>
                    <a:lstStyle/>
                    <a:p>
                      <a:pPr latinLnBrk="1"/>
                      <a:endParaRPr lang="ko-KR" altLang="en-US" sz="1800" b="0" dirty="0">
                        <a:solidFill>
                          <a:schemeClr val="tx1"/>
                        </a:solidFill>
                      </a:endParaRPr>
                    </a:p>
                  </a:txBody>
                  <a:tcPr marL="36000" marR="36000" marT="36000" marB="36000">
                    <a:lnL w="12700" cap="flat" cmpd="sng" algn="ctr">
                      <a:no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Time</a:t>
                      </a:r>
                    </a:p>
                    <a:p>
                      <a:pPr algn="ctr" latinLnBrk="1"/>
                      <a:r>
                        <a:rPr lang="en-US" altLang="ko-KR" sz="1800" b="0" spc="-150" dirty="0">
                          <a:solidFill>
                            <a:schemeClr val="tx1"/>
                          </a:solidFill>
                        </a:rPr>
                        <a:t>(1 machine)</a:t>
                      </a:r>
                      <a:endParaRPr lang="ko-KR" altLang="en-US" sz="1800" b="0" spc="-15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Reduced</a:t>
                      </a:r>
                    </a:p>
                    <a:p>
                      <a:pPr algn="ctr" latinLnBrk="1"/>
                      <a:r>
                        <a:rPr lang="en-US" altLang="ko-KR" sz="1800" b="0" dirty="0">
                          <a:solidFill>
                            <a:schemeClr val="tx1"/>
                          </a:solidFill>
                        </a:rPr>
                        <a:t>/ Original</a:t>
                      </a: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extLst>
                  <a:ext uri="{0D108BD9-81ED-4DB2-BD59-A6C34878D82A}">
                    <a16:rowId xmlns:a16="http://schemas.microsoft.com/office/drawing/2014/main" val="1043829039"/>
                  </a:ext>
                </a:extLst>
              </a:tr>
              <a:tr h="376800">
                <a:tc>
                  <a:txBody>
                    <a:bodyPr/>
                    <a:lstStyle/>
                    <a:p>
                      <a:pPr algn="ctr" latinLnBrk="1"/>
                      <a:r>
                        <a:rPr lang="en-US" altLang="ko-KR" sz="2000" dirty="0" err="1">
                          <a:solidFill>
                            <a:schemeClr val="tx1"/>
                          </a:solidFill>
                        </a:rPr>
                        <a:t>Bug1</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29 min</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8.1%</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extLst>
                  <a:ext uri="{0D108BD9-81ED-4DB2-BD59-A6C34878D82A}">
                    <a16:rowId xmlns:a16="http://schemas.microsoft.com/office/drawing/2014/main" val="522387403"/>
                  </a:ext>
                </a:extLst>
              </a:tr>
              <a:tr h="376800">
                <a:tc>
                  <a:txBody>
                    <a:bodyPr/>
                    <a:lstStyle/>
                    <a:p>
                      <a:pPr algn="ctr" latinLnBrk="1"/>
                      <a:r>
                        <a:rPr lang="en-US" altLang="ko-KR" sz="2000" dirty="0" err="1">
                          <a:solidFill>
                            <a:schemeClr val="tx1"/>
                          </a:solidFill>
                        </a:rPr>
                        <a:t>Bug2</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21 min</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1.2%</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extLst>
                  <a:ext uri="{0D108BD9-81ED-4DB2-BD59-A6C34878D82A}">
                    <a16:rowId xmlns:a16="http://schemas.microsoft.com/office/drawing/2014/main" val="3338274077"/>
                  </a:ext>
                </a:extLst>
              </a:tr>
              <a:tr h="376800">
                <a:tc>
                  <a:txBody>
                    <a:bodyPr/>
                    <a:lstStyle/>
                    <a:p>
                      <a:pPr algn="ctr" latinLnBrk="1"/>
                      <a:r>
                        <a:rPr lang="en-US" altLang="ko-KR" sz="2000" dirty="0" err="1">
                          <a:solidFill>
                            <a:schemeClr val="tx1"/>
                          </a:solidFill>
                        </a:rPr>
                        <a:t>Bug3</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34 min</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2.5%</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extLst>
                  <a:ext uri="{0D108BD9-81ED-4DB2-BD59-A6C34878D82A}">
                    <a16:rowId xmlns:a16="http://schemas.microsoft.com/office/drawing/2014/main" val="938347536"/>
                  </a:ext>
                </a:extLst>
              </a:tr>
              <a:tr h="376800">
                <a:tc>
                  <a:txBody>
                    <a:bodyPr/>
                    <a:lstStyle/>
                    <a:p>
                      <a:pPr algn="ctr" latinLnBrk="1"/>
                      <a:r>
                        <a:rPr lang="en-US" altLang="ko-KR" sz="2000" dirty="0" err="1">
                          <a:solidFill>
                            <a:schemeClr val="tx1"/>
                          </a:solidFill>
                        </a:rPr>
                        <a:t>Bug4</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10 min</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1.4%</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extLst>
                  <a:ext uri="{0D108BD9-81ED-4DB2-BD59-A6C34878D82A}">
                    <a16:rowId xmlns:a16="http://schemas.microsoft.com/office/drawing/2014/main" val="2634178183"/>
                  </a:ext>
                </a:extLst>
              </a:tr>
              <a:tr h="376800">
                <a:tc>
                  <a:txBody>
                    <a:bodyPr/>
                    <a:lstStyle/>
                    <a:p>
                      <a:pPr algn="ctr" latinLnBrk="1"/>
                      <a:r>
                        <a:rPr lang="en-US" altLang="ko-KR" sz="2000" dirty="0" err="1">
                          <a:solidFill>
                            <a:schemeClr val="tx1"/>
                          </a:solidFill>
                        </a:rPr>
                        <a:t>Bug5</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10 min</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1.5%</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extLst>
                  <a:ext uri="{0D108BD9-81ED-4DB2-BD59-A6C34878D82A}">
                    <a16:rowId xmlns:a16="http://schemas.microsoft.com/office/drawing/2014/main" val="1184737249"/>
                  </a:ext>
                </a:extLst>
              </a:tr>
              <a:tr h="376800">
                <a:tc>
                  <a:txBody>
                    <a:bodyPr/>
                    <a:lstStyle/>
                    <a:p>
                      <a:pPr algn="ctr" latinLnBrk="1"/>
                      <a:r>
                        <a:rPr lang="en-US" altLang="ko-KR" sz="2000" dirty="0" err="1">
                          <a:solidFill>
                            <a:schemeClr val="tx1"/>
                          </a:solidFill>
                        </a:rPr>
                        <a:t>Bug6</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186 min</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3.5%</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extLst>
                  <a:ext uri="{0D108BD9-81ED-4DB2-BD59-A6C34878D82A}">
                    <a16:rowId xmlns:a16="http://schemas.microsoft.com/office/drawing/2014/main" val="559815750"/>
                  </a:ext>
                </a:extLst>
              </a:tr>
              <a:tr h="376800">
                <a:tc>
                  <a:txBody>
                    <a:bodyPr/>
                    <a:lstStyle/>
                    <a:p>
                      <a:pPr algn="ctr" latinLnBrk="1"/>
                      <a:r>
                        <a:rPr lang="en-US" altLang="ko-KR" sz="2000" dirty="0" err="1">
                          <a:solidFill>
                            <a:schemeClr val="tx1"/>
                          </a:solidFill>
                        </a:rPr>
                        <a:t>Bug7</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63 min </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4.2%</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extLst>
                  <a:ext uri="{0D108BD9-81ED-4DB2-BD59-A6C34878D82A}">
                    <a16:rowId xmlns:a16="http://schemas.microsoft.com/office/drawing/2014/main" val="1573149067"/>
                  </a:ext>
                </a:extLst>
              </a:tr>
              <a:tr h="376800">
                <a:tc>
                  <a:txBody>
                    <a:bodyPr/>
                    <a:lstStyle/>
                    <a:p>
                      <a:pPr algn="ctr" latinLnBrk="1"/>
                      <a:r>
                        <a:rPr lang="en-US" altLang="ko-KR" sz="2000" dirty="0" err="1">
                          <a:solidFill>
                            <a:schemeClr val="tx1"/>
                          </a:solidFill>
                        </a:rPr>
                        <a:t>Bug8</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1166 min</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tc>
                  <a:txBody>
                    <a:bodyPr/>
                    <a:lstStyle/>
                    <a:p>
                      <a:pPr algn="r" latinLnBrk="1"/>
                      <a:r>
                        <a:rPr lang="en-US" altLang="ko-KR" sz="2000" dirty="0">
                          <a:solidFill>
                            <a:schemeClr val="tx1"/>
                          </a:solidFill>
                        </a:rPr>
                        <a:t>7.6%</a:t>
                      </a:r>
                      <a:endParaRPr lang="ko-KR" altLang="en-US" sz="2000" dirty="0">
                        <a:solidFill>
                          <a:schemeClr val="tx1"/>
                        </a:solidFill>
                      </a:endParaRPr>
                    </a:p>
                  </a:txBody>
                  <a:tcPr marL="36000" marR="36000" marT="36000" marB="36000">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1"/>
                    </a:solidFill>
                  </a:tcPr>
                </a:tc>
                <a:extLst>
                  <a:ext uri="{0D108BD9-81ED-4DB2-BD59-A6C34878D82A}">
                    <a16:rowId xmlns:a16="http://schemas.microsoft.com/office/drawing/2014/main" val="2196423997"/>
                  </a:ext>
                </a:extLst>
              </a:tr>
            </a:tbl>
          </a:graphicData>
        </a:graphic>
      </p:graphicFrame>
      <p:cxnSp>
        <p:nvCxnSpPr>
          <p:cNvPr id="16" name="직선 화살표 연결선 15"/>
          <p:cNvCxnSpPr/>
          <p:nvPr/>
        </p:nvCxnSpPr>
        <p:spPr>
          <a:xfrm flipH="1" flipV="1">
            <a:off x="2804161" y="1905001"/>
            <a:ext cx="2829870" cy="241851"/>
          </a:xfrm>
          <a:prstGeom prst="straightConnector1">
            <a:avLst/>
          </a:prstGeom>
          <a:ln w="19050">
            <a:solidFill>
              <a:srgbClr val="0000FF"/>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30950" y="4515028"/>
            <a:ext cx="2846567" cy="338554"/>
          </a:xfrm>
          <a:prstGeom prst="rect">
            <a:avLst/>
          </a:prstGeom>
          <a:noFill/>
        </p:spPr>
        <p:txBody>
          <a:bodyPr wrap="square" rtlCol="0">
            <a:spAutoFit/>
          </a:bodyPr>
          <a:lstStyle/>
          <a:p>
            <a:r>
              <a:rPr lang="en-US" altLang="ko-KR" sz="1600" dirty="0">
                <a:solidFill>
                  <a:schemeClr val="tx1">
                    <a:lumMod val="75000"/>
                    <a:lumOff val="25000"/>
                  </a:schemeClr>
                </a:solidFill>
              </a:rPr>
              <a:t>Reduced cost / Original cost (%)</a:t>
            </a:r>
            <a:endParaRPr lang="ko-KR" altLang="en-US" sz="1600" dirty="0">
              <a:solidFill>
                <a:schemeClr val="tx1">
                  <a:lumMod val="75000"/>
                  <a:lumOff val="25000"/>
                </a:schemeClr>
              </a:solidFill>
            </a:endParaRPr>
          </a:p>
        </p:txBody>
      </p:sp>
      <p:sp>
        <p:nvSpPr>
          <p:cNvPr id="11" name="TextBox 10"/>
          <p:cNvSpPr txBox="1"/>
          <p:nvPr/>
        </p:nvSpPr>
        <p:spPr>
          <a:xfrm rot="16200000">
            <a:off x="-839476" y="1961949"/>
            <a:ext cx="2663687" cy="830997"/>
          </a:xfrm>
          <a:prstGeom prst="rect">
            <a:avLst/>
          </a:prstGeom>
          <a:noFill/>
        </p:spPr>
        <p:txBody>
          <a:bodyPr wrap="square" rtlCol="0">
            <a:spAutoFit/>
          </a:bodyPr>
          <a:lstStyle/>
          <a:p>
            <a:r>
              <a:rPr lang="en-US" altLang="ko-KR" sz="1600" dirty="0">
                <a:solidFill>
                  <a:schemeClr val="tx1">
                    <a:lumMod val="75000"/>
                    <a:lumOff val="25000"/>
                  </a:schemeClr>
                </a:solidFill>
              </a:rPr>
              <a:t>Average ranking increase </a:t>
            </a:r>
            <a:br>
              <a:rPr lang="en-US" altLang="ko-KR" sz="1600" dirty="0">
                <a:solidFill>
                  <a:schemeClr val="tx1">
                    <a:lumMod val="75000"/>
                    <a:lumOff val="25000"/>
                  </a:schemeClr>
                </a:solidFill>
              </a:rPr>
            </a:br>
            <a:r>
              <a:rPr lang="en-US" altLang="ko-KR" sz="1600" dirty="0">
                <a:solidFill>
                  <a:schemeClr val="tx1">
                    <a:lumMod val="75000"/>
                    <a:lumOff val="25000"/>
                  </a:schemeClr>
                </a:solidFill>
              </a:rPr>
              <a:t>of buggy line</a:t>
            </a:r>
          </a:p>
          <a:p>
            <a:endParaRPr lang="ko-KR" altLang="en-US" sz="1600" dirty="0">
              <a:solidFill>
                <a:schemeClr val="tx1">
                  <a:lumMod val="75000"/>
                  <a:lumOff val="25000"/>
                </a:schemeClr>
              </a:solidFill>
            </a:endParaRPr>
          </a:p>
        </p:txBody>
      </p:sp>
      <p:pic>
        <p:nvPicPr>
          <p:cNvPr id="9" name="그림 8"/>
          <p:cNvPicPr>
            <a:picLocks noChangeAspect="1"/>
          </p:cNvPicPr>
          <p:nvPr/>
        </p:nvPicPr>
        <p:blipFill>
          <a:blip r:embed="rId3"/>
          <a:stretch>
            <a:fillRect/>
          </a:stretch>
        </p:blipFill>
        <p:spPr>
          <a:xfrm>
            <a:off x="3868117" y="0"/>
            <a:ext cx="1629340" cy="1163814"/>
          </a:xfrm>
          <a:prstGeom prst="rect">
            <a:avLst/>
          </a:prstGeom>
        </p:spPr>
      </p:pic>
    </p:spTree>
    <p:extLst>
      <p:ext uri="{BB962C8B-B14F-4D97-AF65-F5344CB8AC3E}">
        <p14:creationId xmlns:p14="http://schemas.microsoft.com/office/powerpoint/2010/main" val="399929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6032" y="365126"/>
            <a:ext cx="8399237" cy="1683130"/>
          </a:xfrm>
        </p:spPr>
        <p:txBody>
          <a:bodyPr>
            <a:normAutofit/>
          </a:bodyPr>
          <a:lstStyle/>
          <a:p>
            <a:r>
              <a:rPr lang="en-US" altLang="ko-KR" sz="4000" dirty="0"/>
              <a:t>Remarks</a:t>
            </a:r>
            <a:endParaRPr lang="ko-KR" altLang="en-US" sz="4000" dirty="0"/>
          </a:p>
        </p:txBody>
      </p:sp>
      <p:sp>
        <p:nvSpPr>
          <p:cNvPr id="3" name="내용 개체 틀 2"/>
          <p:cNvSpPr>
            <a:spLocks noGrp="1"/>
          </p:cNvSpPr>
          <p:nvPr>
            <p:ph idx="1"/>
          </p:nvPr>
        </p:nvSpPr>
        <p:spPr>
          <a:xfrm>
            <a:off x="256032" y="1844566"/>
            <a:ext cx="8711515" cy="3960298"/>
          </a:xfrm>
        </p:spPr>
        <p:txBody>
          <a:bodyPr>
            <a:normAutofit/>
          </a:bodyPr>
          <a:lstStyle/>
          <a:p>
            <a:r>
              <a:rPr lang="en-US" altLang="ko-KR" dirty="0"/>
              <a:t>Mutation is an effective and efficient way to obtain useful dynamic behaviors of a target program</a:t>
            </a:r>
          </a:p>
          <a:p>
            <a:pPr lvl="1"/>
            <a:r>
              <a:rPr lang="en-US" altLang="ko-KR" dirty="0"/>
              <a:t>Testing result change gives useful hints to human users to understand and fix real-world bugs</a:t>
            </a:r>
          </a:p>
          <a:p>
            <a:pPr lvl="1"/>
            <a:endParaRPr lang="en-US" altLang="ko-KR" sz="1050" dirty="0"/>
          </a:p>
          <a:p>
            <a:r>
              <a:rPr lang="en-US" altLang="ko-KR" dirty="0"/>
              <a:t>MUSE and MUSEUM localize bugs in large, complicated, real-world programs precisely</a:t>
            </a:r>
          </a:p>
          <a:p>
            <a:pPr lvl="1"/>
            <a:endParaRPr lang="en-US" altLang="ko-KR" dirty="0"/>
          </a:p>
        </p:txBody>
      </p:sp>
      <p:sp>
        <p:nvSpPr>
          <p:cNvPr id="4" name="날짜 개체 틀 3"/>
          <p:cNvSpPr>
            <a:spLocks noGrp="1"/>
          </p:cNvSpPr>
          <p:nvPr>
            <p:ph type="dt" sz="half" idx="10"/>
          </p:nvPr>
        </p:nvSpPr>
        <p:spPr/>
        <p:txBody>
          <a:bodyPr/>
          <a:lstStyle/>
          <a:p>
            <a:fld id="{BECC5968-9EF1-4393-9D7A-7E7E9187D91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36</a:t>
            </a:fld>
            <a:endParaRPr lang="ko-KR" altLang="en-US"/>
          </a:p>
        </p:txBody>
      </p:sp>
    </p:spTree>
    <p:extLst>
      <p:ext uri="{BB962C8B-B14F-4D97-AF65-F5344CB8AC3E}">
        <p14:creationId xmlns:p14="http://schemas.microsoft.com/office/powerpoint/2010/main" val="2132535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365126"/>
            <a:ext cx="8193803" cy="1085637"/>
          </a:xfrm>
        </p:spPr>
        <p:txBody>
          <a:bodyPr/>
          <a:lstStyle/>
          <a:p>
            <a:r>
              <a:rPr lang="en-US" altLang="ko-KR" dirty="0"/>
              <a:t>Future Work</a:t>
            </a:r>
            <a:endParaRPr lang="ko-KR" altLang="en-US" dirty="0"/>
          </a:p>
        </p:txBody>
      </p:sp>
      <p:sp>
        <p:nvSpPr>
          <p:cNvPr id="3" name="내용 개체 틀 2"/>
          <p:cNvSpPr>
            <a:spLocks noGrp="1"/>
          </p:cNvSpPr>
          <p:nvPr>
            <p:ph idx="1"/>
          </p:nvPr>
        </p:nvSpPr>
        <p:spPr>
          <a:xfrm>
            <a:off x="492368" y="1645919"/>
            <a:ext cx="8193803" cy="4531043"/>
          </a:xfrm>
        </p:spPr>
        <p:txBody>
          <a:bodyPr/>
          <a:lstStyle/>
          <a:p>
            <a:r>
              <a:rPr lang="en-US" altLang="ko-KR" dirty="0"/>
              <a:t>Develop a more scalable parallel mutation testing framework for efficient mutation analyses</a:t>
            </a:r>
          </a:p>
          <a:p>
            <a:pPr lvl="1"/>
            <a:r>
              <a:rPr lang="en-US" altLang="ko-KR" dirty="0"/>
              <a:t>compile-time issues, dynamic load balancing, etc.</a:t>
            </a:r>
          </a:p>
          <a:p>
            <a:pPr lvl="1"/>
            <a:endParaRPr lang="en-US" altLang="ko-KR" dirty="0"/>
          </a:p>
          <a:p>
            <a:r>
              <a:rPr lang="en-US" altLang="ko-KR" dirty="0"/>
              <a:t>Apply </a:t>
            </a:r>
            <a:r>
              <a:rPr lang="en-US" altLang="ko-KR" dirty="0" err="1"/>
              <a:t>MBFL</a:t>
            </a:r>
            <a:r>
              <a:rPr lang="en-US" altLang="ko-KR" dirty="0"/>
              <a:t> approaches to other kinds of cause-effect analyses</a:t>
            </a:r>
          </a:p>
          <a:p>
            <a:pPr lvl="1"/>
            <a:r>
              <a:rPr lang="en-US" altLang="ko-KR" dirty="0"/>
              <a:t>performance bug diagnosis, bio-model analysis</a:t>
            </a:r>
          </a:p>
          <a:p>
            <a:pPr lvl="1"/>
            <a:endParaRPr lang="en-US" altLang="ko-KR" dirty="0"/>
          </a:p>
          <a:p>
            <a:r>
              <a:rPr lang="en-US" altLang="ko-KR" dirty="0"/>
              <a:t>Utilize mutations to generate various likely-feasible test executions to supplement test input generations</a:t>
            </a:r>
          </a:p>
          <a:p>
            <a:endParaRPr lang="ko-KR" altLang="en-US" dirty="0"/>
          </a:p>
        </p:txBody>
      </p:sp>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37</a:t>
            </a:fld>
            <a:endParaRPr lang="ko-KR" altLang="en-US"/>
          </a:p>
        </p:txBody>
      </p:sp>
    </p:spTree>
    <p:extLst>
      <p:ext uri="{BB962C8B-B14F-4D97-AF65-F5344CB8AC3E}">
        <p14:creationId xmlns:p14="http://schemas.microsoft.com/office/powerpoint/2010/main" val="1409222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제목 1"/>
          <p:cNvSpPr txBox="1">
            <a:spLocks/>
          </p:cNvSpPr>
          <p:nvPr/>
        </p:nvSpPr>
        <p:spPr>
          <a:xfrm>
            <a:off x="0" y="0"/>
            <a:ext cx="9144000" cy="1162050"/>
          </a:xfrm>
          <a:prstGeom prst="rect">
            <a:avLst/>
          </a:prstGeom>
          <a:solidFill>
            <a:srgbClr val="002060"/>
          </a:solidFill>
          <a:effectLst/>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lvl1pPr algn="l" defTabSz="914400" rtl="0" eaLnBrk="1" latinLnBrk="1" hangingPunct="1">
              <a:lnSpc>
                <a:spcPct val="90000"/>
              </a:lnSpc>
              <a:spcBef>
                <a:spcPct val="0"/>
              </a:spcBef>
              <a:buNone/>
              <a:defRPr sz="36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pPr>
            <a:r>
              <a:rPr lang="en-US" altLang="ko-KR" sz="2800" b="1" dirty="0"/>
              <a:t>Automated Software Debugging: A Mutation Approach</a:t>
            </a:r>
          </a:p>
          <a:p>
            <a:pPr algn="ctr">
              <a:lnSpc>
                <a:spcPct val="100000"/>
              </a:lnSpc>
            </a:pPr>
            <a:r>
              <a:rPr lang="en-US" altLang="ko-KR" sz="2400" b="1" dirty="0"/>
              <a:t>Shin Hong @ </a:t>
            </a:r>
            <a:r>
              <a:rPr lang="en-US" altLang="ko-KR" sz="2400" b="1" dirty="0" err="1"/>
              <a:t>CSEE</a:t>
            </a:r>
            <a:r>
              <a:rPr lang="en-US" altLang="ko-KR" sz="2400" b="1" dirty="0"/>
              <a:t>, </a:t>
            </a:r>
            <a:r>
              <a:rPr lang="en-US" altLang="ko-KR" sz="2400" b="1" dirty="0" err="1"/>
              <a:t>HGU</a:t>
            </a:r>
            <a:endParaRPr lang="ko-KR" altLang="en-US" sz="2400" b="1" dirty="0"/>
          </a:p>
        </p:txBody>
      </p:sp>
      <p:sp>
        <p:nvSpPr>
          <p:cNvPr id="17" name="날짜 개체 틀 16"/>
          <p:cNvSpPr>
            <a:spLocks noGrp="1"/>
          </p:cNvSpPr>
          <p:nvPr>
            <p:ph type="dt" sz="half" idx="10"/>
          </p:nvPr>
        </p:nvSpPr>
        <p:spPr/>
        <p:txBody>
          <a:bodyPr/>
          <a:lstStyle/>
          <a:p>
            <a:fld id="{F2E1A4F3-CE58-44EE-888F-0641DB2248BA}" type="datetime1">
              <a:rPr lang="ko-KR" altLang="en-US" smtClean="0"/>
              <a:t>2016-12-22</a:t>
            </a:fld>
            <a:endParaRPr lang="ko-KR" altLang="en-US"/>
          </a:p>
        </p:txBody>
      </p:sp>
      <p:sp>
        <p:nvSpPr>
          <p:cNvPr id="18" name="바닥글 개체 틀 17"/>
          <p:cNvSpPr>
            <a:spLocks noGrp="1"/>
          </p:cNvSpPr>
          <p:nvPr>
            <p:ph type="ftr" sz="quarter" idx="11"/>
          </p:nvPr>
        </p:nvSpPr>
        <p:spPr/>
        <p:txBody>
          <a:bodyPr/>
          <a:lstStyle/>
          <a:p>
            <a:r>
              <a:rPr lang="en-US" altLang="ko-KR"/>
              <a:t>Automated Software Debugging: A Mutation Approach</a:t>
            </a:r>
            <a:endParaRPr lang="ko-KR" altLang="en-US"/>
          </a:p>
        </p:txBody>
      </p:sp>
      <p:sp>
        <p:nvSpPr>
          <p:cNvPr id="19" name="슬라이드 번호 개체 틀 18"/>
          <p:cNvSpPr>
            <a:spLocks noGrp="1"/>
          </p:cNvSpPr>
          <p:nvPr>
            <p:ph type="sldNum" sz="quarter" idx="12"/>
          </p:nvPr>
        </p:nvSpPr>
        <p:spPr/>
        <p:txBody>
          <a:bodyPr/>
          <a:lstStyle/>
          <a:p>
            <a:fld id="{6E05A448-8D01-497E-BF8B-106111B35262}" type="slidenum">
              <a:rPr lang="ko-KR" altLang="en-US" smtClean="0"/>
              <a:t>38</a:t>
            </a:fld>
            <a:endParaRPr lang="ko-KR" altLang="en-US"/>
          </a:p>
        </p:txBody>
      </p:sp>
      <p:sp>
        <p:nvSpPr>
          <p:cNvPr id="2" name="직사각형 1"/>
          <p:cNvSpPr/>
          <p:nvPr/>
        </p:nvSpPr>
        <p:spPr>
          <a:xfrm>
            <a:off x="0" y="6372117"/>
            <a:ext cx="9144000" cy="485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rotWithShape="1">
          <a:blip r:embed="rId2"/>
          <a:srcRect t="4375" b="7174"/>
          <a:stretch/>
        </p:blipFill>
        <p:spPr>
          <a:xfrm>
            <a:off x="453193" y="1312764"/>
            <a:ext cx="3893894" cy="2567288"/>
          </a:xfrm>
          <a:prstGeom prst="rect">
            <a:avLst/>
          </a:prstGeom>
          <a:ln>
            <a:solidFill>
              <a:schemeClr val="tx1"/>
            </a:solidFill>
          </a:ln>
          <a:effectLst>
            <a:outerShdw blurRad="50800" dist="38100" dir="2700000" algn="tl" rotWithShape="0">
              <a:prstClr val="black">
                <a:alpha val="40000"/>
              </a:prstClr>
            </a:outerShdw>
          </a:effectLst>
        </p:spPr>
      </p:pic>
      <p:pic>
        <p:nvPicPr>
          <p:cNvPr id="4" name="그림 3"/>
          <p:cNvPicPr>
            <a:picLocks noChangeAspect="1"/>
          </p:cNvPicPr>
          <p:nvPr/>
        </p:nvPicPr>
        <p:blipFill rotWithShape="1">
          <a:blip r:embed="rId3"/>
          <a:srcRect t="3424" b="5709"/>
          <a:stretch/>
        </p:blipFill>
        <p:spPr>
          <a:xfrm>
            <a:off x="4798596" y="1312764"/>
            <a:ext cx="3893894" cy="2575615"/>
          </a:xfrm>
          <a:prstGeom prst="rect">
            <a:avLst/>
          </a:prstGeom>
          <a:ln>
            <a:solidFill>
              <a:schemeClr val="tx1"/>
            </a:solidFill>
          </a:ln>
          <a:effectLst>
            <a:outerShdw blurRad="50800" dist="38100" dir="2700000" algn="tl" rotWithShape="0">
              <a:prstClr val="black">
                <a:alpha val="40000"/>
              </a:prstClr>
            </a:outerShdw>
          </a:effectLst>
        </p:spPr>
      </p:pic>
      <p:pic>
        <p:nvPicPr>
          <p:cNvPr id="12" name="그림 11"/>
          <p:cNvPicPr>
            <a:picLocks noChangeAspect="1"/>
          </p:cNvPicPr>
          <p:nvPr/>
        </p:nvPicPr>
        <p:blipFill rotWithShape="1">
          <a:blip r:embed="rId4"/>
          <a:srcRect t="3626" b="8470"/>
          <a:stretch/>
        </p:blipFill>
        <p:spPr>
          <a:xfrm>
            <a:off x="453193" y="4089356"/>
            <a:ext cx="3897066" cy="2569247"/>
          </a:xfrm>
          <a:prstGeom prst="rect">
            <a:avLst/>
          </a:prstGeom>
          <a:ln>
            <a:solidFill>
              <a:schemeClr val="tx1"/>
            </a:solidFill>
          </a:ln>
          <a:effectLst>
            <a:outerShdw blurRad="50800" dist="38100" dir="2700000" algn="tl" rotWithShape="0">
              <a:prstClr val="black">
                <a:alpha val="40000"/>
              </a:prstClr>
            </a:outerShdw>
          </a:effectLst>
        </p:spPr>
      </p:pic>
      <p:pic>
        <p:nvPicPr>
          <p:cNvPr id="13" name="그림 12"/>
          <p:cNvPicPr>
            <a:picLocks noChangeAspect="1"/>
          </p:cNvPicPr>
          <p:nvPr/>
        </p:nvPicPr>
        <p:blipFill rotWithShape="1">
          <a:blip r:embed="rId5"/>
          <a:srcRect t="3626" b="8463"/>
          <a:stretch/>
        </p:blipFill>
        <p:spPr>
          <a:xfrm>
            <a:off x="4807462" y="4089356"/>
            <a:ext cx="3893894" cy="255942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54368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사각형: 둥근 모서리 10"/>
          <p:cNvSpPr/>
          <p:nvPr/>
        </p:nvSpPr>
        <p:spPr>
          <a:xfrm>
            <a:off x="1068587" y="1023055"/>
            <a:ext cx="878966" cy="494071"/>
          </a:xfrm>
          <a:prstGeom prst="roundRect">
            <a:avLst>
              <a:gd name="adj" fmla="val 12018"/>
            </a:avLst>
          </a:prstGeom>
          <a:solidFill>
            <a:srgbClr val="FFA3A3"/>
          </a:solidFill>
          <a:ln w="57150">
            <a:solidFill>
              <a:srgbClr val="FFA3A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날짜 개체 틀 3"/>
          <p:cNvSpPr>
            <a:spLocks noGrp="1"/>
          </p:cNvSpPr>
          <p:nvPr>
            <p:ph type="dt" sz="half" idx="10"/>
          </p:nvPr>
        </p:nvSpPr>
        <p:spPr/>
        <p:txBody>
          <a:bodyPr/>
          <a:lstStyle/>
          <a:p>
            <a:fld id="{72C549E8-03C8-460B-861A-606CDB580197}"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39</a:t>
            </a:fld>
            <a:endParaRPr lang="ko-KR" altLang="en-US"/>
          </a:p>
        </p:txBody>
      </p:sp>
      <p:sp>
        <p:nvSpPr>
          <p:cNvPr id="9" name="내용 개체 틀 2"/>
          <p:cNvSpPr txBox="1">
            <a:spLocks/>
          </p:cNvSpPr>
          <p:nvPr/>
        </p:nvSpPr>
        <p:spPr>
          <a:xfrm>
            <a:off x="342903" y="961652"/>
            <a:ext cx="8820149" cy="1790700"/>
          </a:xfrm>
          <a:prstGeom prst="rect">
            <a:avLst/>
          </a:prstGeom>
        </p:spPr>
        <p:txBody>
          <a:bodyPr vert="horz" lIns="91440" tIns="45720" rIns="91440" bIns="45720" rtlCol="0">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ko-KR" sz="4000" spc="300" dirty="0">
                <a:solidFill>
                  <a:schemeClr val="accent5">
                    <a:lumMod val="75000"/>
                  </a:schemeClr>
                </a:solidFill>
              </a:rPr>
              <a:t>Debug</a:t>
            </a:r>
            <a:r>
              <a:rPr lang="en-US" altLang="ko-KR" dirty="0"/>
              <a:t>  </a:t>
            </a:r>
            <a:r>
              <a:rPr lang="en-US" altLang="ko-KR" i="1" dirty="0"/>
              <a:t>verb</a:t>
            </a:r>
          </a:p>
          <a:p>
            <a:pPr marL="0" indent="0">
              <a:lnSpc>
                <a:spcPct val="100000"/>
              </a:lnSpc>
              <a:buFont typeface="Arial" panose="020B0604020202020204" pitchFamily="34" charset="0"/>
              <a:buNone/>
            </a:pPr>
            <a:r>
              <a:rPr lang="en-US" altLang="ko-KR" i="1" dirty="0"/>
              <a:t>to look for and remove the faults in a computer program</a:t>
            </a:r>
          </a:p>
          <a:p>
            <a:pPr marL="0" indent="0">
              <a:lnSpc>
                <a:spcPct val="100000"/>
              </a:lnSpc>
              <a:buFont typeface="Arial" panose="020B0604020202020204" pitchFamily="34" charset="0"/>
              <a:buNone/>
            </a:pPr>
            <a:r>
              <a:rPr lang="en-US" altLang="ko-KR" dirty="0"/>
              <a:t>							- </a:t>
            </a:r>
            <a:r>
              <a:rPr lang="en-US" altLang="ko-KR" dirty="0" err="1"/>
              <a:t>OALD</a:t>
            </a:r>
            <a:endParaRPr lang="en-US" altLang="ko-KR" dirty="0"/>
          </a:p>
          <a:p>
            <a:pPr>
              <a:lnSpc>
                <a:spcPct val="100000"/>
              </a:lnSpc>
            </a:pPr>
            <a:endParaRPr lang="ko-KR" altLang="en-US" dirty="0"/>
          </a:p>
        </p:txBody>
      </p:sp>
      <p:pic>
        <p:nvPicPr>
          <p:cNvPr id="3074" name="Picture 2" descr="Image result for thomas edison telegraph quadrupl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21" y="2581275"/>
            <a:ext cx="2665096" cy="333136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297551" y="2637809"/>
            <a:ext cx="5416199" cy="877163"/>
          </a:xfrm>
          <a:prstGeom prst="rect">
            <a:avLst/>
          </a:prstGeom>
          <a:noFill/>
        </p:spPr>
        <p:txBody>
          <a:bodyPr wrap="square" rtlCol="0">
            <a:spAutoFit/>
          </a:bodyPr>
          <a:lstStyle/>
          <a:p>
            <a:pPr algn="just">
              <a:lnSpc>
                <a:spcPct val="85000"/>
              </a:lnSpc>
            </a:pPr>
            <a:r>
              <a:rPr lang="en-US" altLang="ko-KR" sz="2000" dirty="0"/>
              <a:t>"I did find a '</a:t>
            </a:r>
            <a:r>
              <a:rPr lang="en-US" altLang="ko-KR" sz="2000" b="1" dirty="0"/>
              <a:t>bug</a:t>
            </a:r>
            <a:r>
              <a:rPr lang="en-US" altLang="ko-KR" sz="2000" dirty="0"/>
              <a:t>' […] The inspect appears to find conditions for its existence in all call apparatus of Telephones."</a:t>
            </a:r>
            <a:endParaRPr lang="ko-KR" altLang="en-US" sz="2000" dirty="0"/>
          </a:p>
        </p:txBody>
      </p:sp>
      <p:sp>
        <p:nvSpPr>
          <p:cNvPr id="19" name="TextBox 18"/>
          <p:cNvSpPr txBox="1"/>
          <p:nvPr/>
        </p:nvSpPr>
        <p:spPr>
          <a:xfrm>
            <a:off x="3171260" y="4457312"/>
            <a:ext cx="5959115" cy="877163"/>
          </a:xfrm>
          <a:prstGeom prst="rect">
            <a:avLst/>
          </a:prstGeom>
          <a:noFill/>
        </p:spPr>
        <p:txBody>
          <a:bodyPr wrap="square" rtlCol="0">
            <a:spAutoFit/>
          </a:bodyPr>
          <a:lstStyle/>
          <a:p>
            <a:pPr algn="just">
              <a:lnSpc>
                <a:spcPct val="85000"/>
              </a:lnSpc>
            </a:pPr>
            <a:r>
              <a:rPr lang="en-US" altLang="ko-KR" sz="2000" dirty="0"/>
              <a:t>"'</a:t>
            </a:r>
            <a:r>
              <a:rPr lang="en-US" altLang="ko-KR" sz="2000" b="1" dirty="0"/>
              <a:t>Bug</a:t>
            </a:r>
            <a:r>
              <a:rPr lang="en-US" altLang="ko-KR" sz="2000" dirty="0"/>
              <a:t>' […] show themselves, and</a:t>
            </a:r>
            <a:r>
              <a:rPr lang="en-US" altLang="ko-KR" sz="2000" b="1" dirty="0"/>
              <a:t> months of anxious watching, study, and labor</a:t>
            </a:r>
            <a:r>
              <a:rPr lang="en-US" altLang="ko-KR" sz="2000" dirty="0"/>
              <a:t> are requisite before commercial </a:t>
            </a:r>
            <a:r>
              <a:rPr lang="en-US" altLang="ko-KR" sz="2000" b="1" dirty="0"/>
              <a:t>success—or failure—is certainly reached</a:t>
            </a:r>
            <a:r>
              <a:rPr lang="en-US" altLang="ko-KR" sz="2000" dirty="0"/>
              <a:t>."</a:t>
            </a:r>
            <a:endParaRPr lang="ko-KR" altLang="en-US" sz="2000" dirty="0"/>
          </a:p>
        </p:txBody>
      </p:sp>
      <p:sp>
        <p:nvSpPr>
          <p:cNvPr id="18" name="TextBox 17"/>
          <p:cNvSpPr txBox="1"/>
          <p:nvPr/>
        </p:nvSpPr>
        <p:spPr>
          <a:xfrm>
            <a:off x="3758428" y="3417041"/>
            <a:ext cx="3867150" cy="1323439"/>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solidFill>
                  <a:schemeClr val="accent5">
                    <a:lumMod val="75000"/>
                  </a:schemeClr>
                </a:solidFill>
              </a:rPr>
              <a:t>not very noticeable</a:t>
            </a:r>
          </a:p>
          <a:p>
            <a:pPr marL="342900" indent="-342900">
              <a:buFont typeface="Arial" panose="020B0604020202020204" pitchFamily="34" charset="0"/>
              <a:buChar char="•"/>
            </a:pPr>
            <a:r>
              <a:rPr lang="en-US" altLang="ko-KR" sz="2000" b="1" dirty="0">
                <a:solidFill>
                  <a:schemeClr val="accent5">
                    <a:lumMod val="75000"/>
                  </a:schemeClr>
                </a:solidFill>
              </a:rPr>
              <a:t>not obvious</a:t>
            </a:r>
          </a:p>
          <a:p>
            <a:pPr marL="342900" indent="-342900">
              <a:buFont typeface="Arial" panose="020B0604020202020204" pitchFamily="34" charset="0"/>
              <a:buChar char="•"/>
            </a:pPr>
            <a:r>
              <a:rPr lang="en-US" altLang="ko-KR" sz="2000" b="1" dirty="0">
                <a:solidFill>
                  <a:schemeClr val="accent5">
                    <a:lumMod val="75000"/>
                  </a:schemeClr>
                </a:solidFill>
              </a:rPr>
              <a:t>possible to kill</a:t>
            </a:r>
          </a:p>
          <a:p>
            <a:pPr marL="342900" indent="-342900">
              <a:buFont typeface="Arial" panose="020B0604020202020204" pitchFamily="34" charset="0"/>
              <a:buChar char="•"/>
            </a:pPr>
            <a:endParaRPr lang="ko-KR" altLang="en-US" sz="2000" b="1" dirty="0">
              <a:solidFill>
                <a:schemeClr val="accent5">
                  <a:lumMod val="75000"/>
                </a:schemeClr>
              </a:solidFill>
            </a:endParaRPr>
          </a:p>
        </p:txBody>
      </p:sp>
      <p:sp>
        <p:nvSpPr>
          <p:cNvPr id="21" name="TextBox 20"/>
          <p:cNvSpPr txBox="1"/>
          <p:nvPr/>
        </p:nvSpPr>
        <p:spPr>
          <a:xfrm>
            <a:off x="3750879" y="5233027"/>
            <a:ext cx="3867150" cy="1015663"/>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solidFill>
                  <a:srgbClr val="C00000"/>
                </a:solidFill>
              </a:rPr>
              <a:t>critical</a:t>
            </a:r>
          </a:p>
          <a:p>
            <a:pPr marL="342900" indent="-342900">
              <a:buFont typeface="Arial" panose="020B0604020202020204" pitchFamily="34" charset="0"/>
              <a:buChar char="•"/>
            </a:pPr>
            <a:r>
              <a:rPr lang="en-US" altLang="ko-KR" sz="2000" b="1" dirty="0">
                <a:solidFill>
                  <a:srgbClr val="C00000"/>
                </a:solidFill>
              </a:rPr>
              <a:t>complicated</a:t>
            </a:r>
          </a:p>
          <a:p>
            <a:pPr marL="342900" indent="-342900">
              <a:buFont typeface="Arial" panose="020B0604020202020204" pitchFamily="34" charset="0"/>
              <a:buChar char="•"/>
            </a:pPr>
            <a:r>
              <a:rPr lang="en-US" altLang="ko-KR" sz="2000" b="1" dirty="0">
                <a:solidFill>
                  <a:srgbClr val="C00000"/>
                </a:solidFill>
              </a:rPr>
              <a:t>not manageable</a:t>
            </a:r>
            <a:endParaRPr lang="ko-KR" altLang="en-US" sz="2000" b="1" dirty="0">
              <a:solidFill>
                <a:srgbClr val="C00000"/>
              </a:solidFill>
            </a:endParaRPr>
          </a:p>
        </p:txBody>
      </p:sp>
      <p:sp>
        <p:nvSpPr>
          <p:cNvPr id="20" name="TextBox 19"/>
          <p:cNvSpPr txBox="1"/>
          <p:nvPr/>
        </p:nvSpPr>
        <p:spPr>
          <a:xfrm>
            <a:off x="406721" y="5912308"/>
            <a:ext cx="2665096" cy="338554"/>
          </a:xfrm>
          <a:prstGeom prst="rect">
            <a:avLst/>
          </a:prstGeom>
          <a:noFill/>
        </p:spPr>
        <p:txBody>
          <a:bodyPr wrap="square" rtlCol="0">
            <a:spAutoFit/>
          </a:bodyPr>
          <a:lstStyle/>
          <a:p>
            <a:pPr algn="ctr"/>
            <a:r>
              <a:rPr lang="en-US" altLang="ko-KR" sz="1600" dirty="0"/>
              <a:t>Thomas Edison (1847—1931)</a:t>
            </a:r>
            <a:endParaRPr lang="ko-KR" altLang="en-US" sz="1600" dirty="0"/>
          </a:p>
        </p:txBody>
      </p:sp>
    </p:spTree>
    <p:extLst>
      <p:ext uri="{BB962C8B-B14F-4D97-AF65-F5344CB8AC3E}">
        <p14:creationId xmlns:p14="http://schemas.microsoft.com/office/powerpoint/2010/main" val="90346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19" grpId="0"/>
      <p:bldP spid="18" grpId="0"/>
      <p:bldP spid="21"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4" y="540689"/>
            <a:ext cx="8228968" cy="1268706"/>
          </a:xfrm>
        </p:spPr>
        <p:txBody>
          <a:bodyPr>
            <a:normAutofit/>
          </a:bodyPr>
          <a:lstStyle/>
          <a:p>
            <a:r>
              <a:rPr lang="en-US" altLang="ko-KR" dirty="0"/>
              <a:t>Debugging Troubles SW Qualities</a:t>
            </a:r>
            <a:endParaRPr lang="ko-KR" altLang="en-US" dirty="0"/>
          </a:p>
        </p:txBody>
      </p:sp>
      <p:sp>
        <p:nvSpPr>
          <p:cNvPr id="3" name="내용 개체 틀 2"/>
          <p:cNvSpPr>
            <a:spLocks noGrp="1"/>
          </p:cNvSpPr>
          <p:nvPr>
            <p:ph idx="1"/>
          </p:nvPr>
        </p:nvSpPr>
        <p:spPr>
          <a:xfrm>
            <a:off x="294198" y="1809395"/>
            <a:ext cx="8698727" cy="3740615"/>
          </a:xfrm>
        </p:spPr>
        <p:txBody>
          <a:bodyPr>
            <a:normAutofit/>
          </a:bodyPr>
          <a:lstStyle/>
          <a:p>
            <a:r>
              <a:rPr lang="en-US" altLang="ko-KR" sz="2400" dirty="0"/>
              <a:t>Debugging (fixing bugs and making code work) consumes </a:t>
            </a:r>
            <a:br>
              <a:rPr lang="en-US" altLang="ko-KR" sz="2400" dirty="0"/>
            </a:br>
            <a:r>
              <a:rPr lang="en-US" altLang="ko-KR" sz="2400" b="1" dirty="0">
                <a:solidFill>
                  <a:srgbClr val="990000"/>
                </a:solidFill>
              </a:rPr>
              <a:t>50% of development time of developers</a:t>
            </a:r>
            <a:r>
              <a:rPr lang="en-US" altLang="ko-KR" sz="2400" dirty="0"/>
              <a:t> </a:t>
            </a:r>
            <a:r>
              <a:rPr lang="en-US" altLang="ko-KR" sz="1800" dirty="0"/>
              <a:t>[Britton </a:t>
            </a:r>
            <a:r>
              <a:rPr lang="en-US" altLang="ko-KR" sz="1800" i="1" dirty="0"/>
              <a:t>et al</a:t>
            </a:r>
            <a:r>
              <a:rPr lang="en-US" altLang="ko-KR" sz="1800" dirty="0"/>
              <a:t>., '13]</a:t>
            </a:r>
          </a:p>
          <a:p>
            <a:pPr lvl="1"/>
            <a:r>
              <a:rPr lang="en-US" altLang="ko-KR" sz="2000" dirty="0"/>
              <a:t>c.f. developers spend 30% on their time coding</a:t>
            </a:r>
          </a:p>
          <a:p>
            <a:pPr lvl="1"/>
            <a:endParaRPr lang="en-US" altLang="ko-KR" sz="500" dirty="0"/>
          </a:p>
          <a:p>
            <a:r>
              <a:rPr lang="en-US" altLang="ko-KR" sz="2400" dirty="0"/>
              <a:t>Developers </a:t>
            </a:r>
            <a:r>
              <a:rPr lang="en-US" altLang="ko-KR" sz="2400" b="1" dirty="0">
                <a:solidFill>
                  <a:srgbClr val="990000"/>
                </a:solidFill>
              </a:rPr>
              <a:t>run short of time for debugging </a:t>
            </a:r>
            <a:r>
              <a:rPr lang="en-US" altLang="ko-KR" sz="2400" dirty="0"/>
              <a:t>even for known issues</a:t>
            </a:r>
          </a:p>
          <a:p>
            <a:pPr lvl="1"/>
            <a:r>
              <a:rPr lang="en-US" altLang="ko-KR" sz="2000" dirty="0"/>
              <a:t>In one month after Firefox 3.5 released, 410000 crash reports on </a:t>
            </a:r>
            <a:br>
              <a:rPr lang="en-US" altLang="ko-KR" sz="2000" dirty="0"/>
            </a:br>
            <a:r>
              <a:rPr lang="en-US" altLang="ko-KR" sz="2000" dirty="0"/>
              <a:t>750 different crashes were submitted </a:t>
            </a:r>
            <a:r>
              <a:rPr lang="en-US" altLang="ko-KR" sz="1800" dirty="0"/>
              <a:t>[Kim </a:t>
            </a:r>
            <a:r>
              <a:rPr lang="en-US" altLang="ko-KR" sz="1800" i="1" dirty="0"/>
              <a:t>et al</a:t>
            </a:r>
            <a:r>
              <a:rPr lang="en-US" altLang="ko-KR" sz="1800" dirty="0"/>
              <a:t>.,, </a:t>
            </a:r>
            <a:r>
              <a:rPr lang="en-US" altLang="ko-KR" sz="1800" dirty="0" err="1"/>
              <a:t>TSE'11</a:t>
            </a:r>
            <a:r>
              <a:rPr lang="en-US" altLang="ko-KR" sz="1800" dirty="0"/>
              <a:t>]</a:t>
            </a:r>
          </a:p>
          <a:p>
            <a:pPr lvl="1"/>
            <a:endParaRPr lang="en-US" altLang="ko-KR" sz="900" dirty="0"/>
          </a:p>
          <a:p>
            <a:r>
              <a:rPr lang="en-US" altLang="ko-KR" sz="2400" dirty="0"/>
              <a:t>It take </a:t>
            </a:r>
            <a:r>
              <a:rPr lang="en-US" altLang="ko-KR" sz="2400" b="1" dirty="0">
                <a:solidFill>
                  <a:srgbClr val="990000"/>
                </a:solidFill>
              </a:rPr>
              <a:t>long time for developers to resolve subtle bugs</a:t>
            </a:r>
          </a:p>
          <a:p>
            <a:pPr lvl="1"/>
            <a:r>
              <a:rPr lang="en-US" altLang="ko-KR" sz="2000" dirty="0"/>
              <a:t>In Apache projects, it takes 140 to 500 days for 25% of bugs to be resolved after the bugs were first reported </a:t>
            </a:r>
            <a:r>
              <a:rPr lang="en-US" altLang="ko-KR" sz="1800" dirty="0"/>
              <a:t>[</a:t>
            </a:r>
            <a:r>
              <a:rPr lang="en-US" altLang="ko-KR" sz="1800" dirty="0" err="1"/>
              <a:t>Mockus</a:t>
            </a:r>
            <a:r>
              <a:rPr lang="en-US" altLang="ko-KR" sz="1800" dirty="0"/>
              <a:t> </a:t>
            </a:r>
            <a:r>
              <a:rPr lang="en-US" altLang="ko-KR" sz="1800" i="1" dirty="0"/>
              <a:t>et al</a:t>
            </a:r>
            <a:r>
              <a:rPr lang="en-US" altLang="ko-KR" sz="1800" dirty="0"/>
              <a:t>., </a:t>
            </a:r>
            <a:r>
              <a:rPr lang="en-US" altLang="ko-KR" sz="1800" dirty="0" err="1"/>
              <a:t>TOSEM'02</a:t>
            </a:r>
            <a:r>
              <a:rPr lang="en-US" altLang="ko-KR" sz="1800" dirty="0"/>
              <a:t>]</a:t>
            </a:r>
            <a:endParaRPr lang="en-US" altLang="ko-KR" sz="2000" dirty="0"/>
          </a:p>
          <a:p>
            <a:pPr lvl="1"/>
            <a:endParaRPr lang="en-US" altLang="ko-KR" sz="2200" dirty="0"/>
          </a:p>
          <a:p>
            <a:pPr lvl="1"/>
            <a:endParaRPr lang="en-US" altLang="ko-KR" sz="2000" dirty="0"/>
          </a:p>
        </p:txBody>
      </p:sp>
      <p:sp>
        <p:nvSpPr>
          <p:cNvPr id="4" name="날짜 개체 틀 3"/>
          <p:cNvSpPr>
            <a:spLocks noGrp="1"/>
          </p:cNvSpPr>
          <p:nvPr>
            <p:ph type="dt" sz="half" idx="10"/>
          </p:nvPr>
        </p:nvSpPr>
        <p:spPr/>
        <p:txBody>
          <a:bodyPr/>
          <a:lstStyle/>
          <a:p>
            <a:fld id="{4C701D34-B16D-4438-B884-93126A8B477E}"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4</a:t>
            </a:fld>
            <a:endParaRPr lang="ko-KR" altLang="en-US"/>
          </a:p>
        </p:txBody>
      </p:sp>
      <p:pic>
        <p:nvPicPr>
          <p:cNvPr id="7" name="Picture 2" descr="Image result for tired programm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8159" y="2421"/>
            <a:ext cx="1845841" cy="1882038"/>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457203" y="5534627"/>
            <a:ext cx="8228970" cy="607421"/>
          </a:xfrm>
          <a:prstGeom prst="rect">
            <a:avLst/>
          </a:prstGeom>
          <a:solidFill>
            <a:schemeClr val="bg1"/>
          </a:solidFill>
          <a:ln>
            <a:solidFill>
              <a:srgbClr val="C0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2600" b="1" dirty="0"/>
              <a:t>Systematic and automated approaches are desirable</a:t>
            </a:r>
            <a:endParaRPr lang="ko-KR" altLang="en-US" sz="2600" b="1" dirty="0"/>
          </a:p>
        </p:txBody>
      </p:sp>
    </p:spTree>
    <p:extLst>
      <p:ext uri="{BB962C8B-B14F-4D97-AF65-F5344CB8AC3E}">
        <p14:creationId xmlns:p14="http://schemas.microsoft.com/office/powerpoint/2010/main" val="214846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93652" y="365126"/>
            <a:ext cx="8392520" cy="1196005"/>
          </a:xfrm>
        </p:spPr>
        <p:txBody>
          <a:bodyPr>
            <a:noAutofit/>
          </a:bodyPr>
          <a:lstStyle/>
          <a:p>
            <a:r>
              <a:rPr lang="en-US" altLang="ko-KR" sz="3500" dirty="0"/>
              <a:t>Taxonomy of Software Bug</a:t>
            </a:r>
            <a:endParaRPr lang="ko-KR" altLang="en-US" sz="3500" dirty="0"/>
          </a:p>
        </p:txBody>
      </p:sp>
      <p:sp>
        <p:nvSpPr>
          <p:cNvPr id="3" name="내용 개체 틀 2"/>
          <p:cNvSpPr>
            <a:spLocks noGrp="1"/>
          </p:cNvSpPr>
          <p:nvPr>
            <p:ph idx="1"/>
          </p:nvPr>
        </p:nvSpPr>
        <p:spPr>
          <a:xfrm>
            <a:off x="293651" y="1646856"/>
            <a:ext cx="8591235" cy="4485201"/>
          </a:xfrm>
        </p:spPr>
        <p:txBody>
          <a:bodyPr>
            <a:normAutofit/>
          </a:bodyPr>
          <a:lstStyle/>
          <a:p>
            <a:r>
              <a:rPr lang="en-US" altLang="ko-KR" sz="2400" dirty="0"/>
              <a:t>Error (failure)</a:t>
            </a:r>
            <a:br>
              <a:rPr lang="en-US" altLang="ko-KR" sz="2400" dirty="0"/>
            </a:br>
            <a:r>
              <a:rPr lang="en-US" altLang="ko-KR" sz="2400" dirty="0"/>
              <a:t>: the execution with unexpected results</a:t>
            </a:r>
          </a:p>
          <a:p>
            <a:pPr lvl="3"/>
            <a:endParaRPr lang="en-US" altLang="ko-KR" sz="1000" dirty="0"/>
          </a:p>
          <a:p>
            <a:r>
              <a:rPr lang="en-US" altLang="ko-KR" sz="2400" dirty="0"/>
              <a:t>Fault (bug, defect)</a:t>
            </a:r>
            <a:br>
              <a:rPr lang="en-US" altLang="ko-KR" sz="2400" dirty="0"/>
            </a:br>
            <a:r>
              <a:rPr lang="en-US" altLang="ko-KR" sz="2400" dirty="0"/>
              <a:t>: a flaw in code that is responsible for making an execution fail</a:t>
            </a:r>
          </a:p>
          <a:p>
            <a:pPr lvl="3"/>
            <a:endParaRPr lang="en-US" altLang="ko-KR" dirty="0"/>
          </a:p>
          <a:p>
            <a:r>
              <a:rPr lang="en-US" altLang="ko-KR" sz="2400" dirty="0"/>
              <a:t>Execution-Infection-Propagation (PIE): how a fault causes an error</a:t>
            </a:r>
          </a:p>
          <a:p>
            <a:pPr lvl="1"/>
            <a:r>
              <a:rPr lang="en-US" altLang="ko-KR" b="1" dirty="0"/>
              <a:t>Execution</a:t>
            </a:r>
            <a:r>
              <a:rPr lang="en-US" altLang="ko-KR" dirty="0"/>
              <a:t>: execution flow reaches to a fault</a:t>
            </a:r>
          </a:p>
          <a:p>
            <a:pPr lvl="1"/>
            <a:r>
              <a:rPr lang="en-US" altLang="ko-KR" b="1" dirty="0"/>
              <a:t>Infection</a:t>
            </a:r>
            <a:r>
              <a:rPr lang="en-US" altLang="ko-KR" dirty="0"/>
              <a:t>: the fault produces an invalid state</a:t>
            </a:r>
          </a:p>
          <a:p>
            <a:pPr lvl="1"/>
            <a:r>
              <a:rPr lang="en-US" altLang="ko-KR" b="1" dirty="0"/>
              <a:t>Propagation</a:t>
            </a:r>
            <a:r>
              <a:rPr lang="en-US" altLang="ko-KR" dirty="0"/>
              <a:t>: the invalid state leads to a symptom</a:t>
            </a:r>
          </a:p>
          <a:p>
            <a:pPr lvl="1"/>
            <a:endParaRPr lang="en-US" altLang="ko-KR" dirty="0"/>
          </a:p>
          <a:p>
            <a:endParaRPr lang="en-US" altLang="ko-KR" sz="2400" dirty="0"/>
          </a:p>
          <a:p>
            <a:endParaRPr lang="ko-KR" altLang="en-US" sz="2400" dirty="0"/>
          </a:p>
        </p:txBody>
      </p:sp>
      <p:sp>
        <p:nvSpPr>
          <p:cNvPr id="4" name="날짜 개체 틀 3"/>
          <p:cNvSpPr>
            <a:spLocks noGrp="1"/>
          </p:cNvSpPr>
          <p:nvPr>
            <p:ph type="dt" sz="half" idx="10"/>
          </p:nvPr>
        </p:nvSpPr>
        <p:spPr/>
        <p:txBody>
          <a:bodyPr/>
          <a:lstStyle/>
          <a:p>
            <a:fld id="{91E2393A-522C-4F27-8F7F-87080741EEC2}"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40</a:t>
            </a:fld>
            <a:endParaRPr lang="ko-KR" altLang="en-US"/>
          </a:p>
        </p:txBody>
      </p:sp>
      <p:pic>
        <p:nvPicPr>
          <p:cNvPr id="2050" name="Picture 2" descr="Image result for insect taxonomy"/>
          <p:cNvPicPr>
            <a:picLocks noChangeAspect="1" noChangeArrowheads="1"/>
          </p:cNvPicPr>
          <p:nvPr/>
        </p:nvPicPr>
        <p:blipFill rotWithShape="1">
          <a:blip r:embed="rId3">
            <a:extLst>
              <a:ext uri="{28A0092B-C50C-407E-A947-70E740481C1C}">
                <a14:useLocalDpi xmlns:a14="http://schemas.microsoft.com/office/drawing/2010/main" val="0"/>
              </a:ext>
            </a:extLst>
          </a:blip>
          <a:srcRect l="3061" r="4603"/>
          <a:stretch/>
        </p:blipFill>
        <p:spPr bwMode="auto">
          <a:xfrm>
            <a:off x="5261913" y="142655"/>
            <a:ext cx="3882087" cy="190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1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3540916" y="1599966"/>
            <a:ext cx="1763864" cy="40124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378069" y="546101"/>
            <a:ext cx="4108206" cy="850725"/>
          </a:xfrm>
        </p:spPr>
        <p:txBody>
          <a:bodyPr/>
          <a:lstStyle/>
          <a:p>
            <a:r>
              <a:rPr lang="en-US" altLang="ko-KR" dirty="0"/>
              <a:t>Example</a:t>
            </a:r>
            <a:endParaRPr lang="ko-KR" altLang="en-US" dirty="0"/>
          </a:p>
        </p:txBody>
      </p:sp>
      <p:sp>
        <p:nvSpPr>
          <p:cNvPr id="3" name="내용 개체 틀 2"/>
          <p:cNvSpPr>
            <a:spLocks noGrp="1"/>
          </p:cNvSpPr>
          <p:nvPr>
            <p:ph idx="1"/>
          </p:nvPr>
        </p:nvSpPr>
        <p:spPr>
          <a:xfrm>
            <a:off x="628651" y="1632229"/>
            <a:ext cx="2924176" cy="4323511"/>
          </a:xfrm>
        </p:spPr>
        <p:txBody>
          <a:bodyPr>
            <a:normAutofit/>
          </a:bodyPr>
          <a:lstStyle/>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mid(x, y, z){</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m = y;</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if (m &lt; z)</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if (m &lt; x) </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m = x;</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if (z &lt; m)</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m = z;</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else</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if(x &gt; y)</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m</a:t>
            </a:r>
            <a:r>
              <a:rPr lang="en-US" altLang="ko-KR" sz="1050" dirty="0">
                <a:latin typeface="Courier New" panose="02070309020205020404" pitchFamily="49" charset="0"/>
                <a:cs typeface="Courier New" panose="02070309020205020404" pitchFamily="49" charset="0"/>
              </a:rPr>
              <a:t> </a:t>
            </a:r>
            <a:r>
              <a:rPr lang="en-US" altLang="ko-KR" sz="2300" dirty="0">
                <a:latin typeface="Courier New" panose="02070309020205020404" pitchFamily="49" charset="0"/>
                <a:cs typeface="Courier New" panose="02070309020205020404" pitchFamily="49" charset="0"/>
              </a:rPr>
              <a:t>=</a:t>
            </a:r>
            <a:r>
              <a:rPr lang="en-US" altLang="ko-KR" sz="1200" dirty="0">
                <a:latin typeface="Courier New" panose="02070309020205020404" pitchFamily="49" charset="0"/>
                <a:cs typeface="Courier New" panose="02070309020205020404" pitchFamily="49" charset="0"/>
              </a:rPr>
              <a:t> </a:t>
            </a:r>
            <a:r>
              <a:rPr lang="en-US" altLang="ko-KR" sz="2300" dirty="0">
                <a:latin typeface="Courier New" panose="02070309020205020404" pitchFamily="49" charset="0"/>
                <a:cs typeface="Courier New" panose="02070309020205020404" pitchFamily="49" charset="0"/>
              </a:rPr>
              <a:t>z;</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else if</a:t>
            </a:r>
            <a:r>
              <a:rPr lang="en-US" altLang="ko-KR" sz="1200" dirty="0">
                <a:latin typeface="Courier New" panose="02070309020205020404" pitchFamily="49" charset="0"/>
                <a:cs typeface="Courier New" panose="02070309020205020404" pitchFamily="49" charset="0"/>
              </a:rPr>
              <a:t> </a:t>
            </a:r>
            <a:r>
              <a:rPr lang="en-US" altLang="ko-KR" sz="2300" dirty="0">
                <a:latin typeface="Courier New" panose="02070309020205020404" pitchFamily="49" charset="0"/>
                <a:cs typeface="Courier New" panose="02070309020205020404" pitchFamily="49" charset="0"/>
              </a:rPr>
              <a:t>(x</a:t>
            </a:r>
            <a:r>
              <a:rPr lang="en-US" altLang="ko-KR" sz="1400" dirty="0">
                <a:latin typeface="Courier New" panose="02070309020205020404" pitchFamily="49" charset="0"/>
                <a:cs typeface="Courier New" panose="02070309020205020404" pitchFamily="49" charset="0"/>
              </a:rPr>
              <a:t> </a:t>
            </a:r>
            <a:r>
              <a:rPr lang="en-US" altLang="ko-KR" sz="2300" dirty="0">
                <a:latin typeface="Courier New" panose="02070309020205020404" pitchFamily="49" charset="0"/>
                <a:cs typeface="Courier New" panose="02070309020205020404" pitchFamily="49" charset="0"/>
              </a:rPr>
              <a:t>&gt;</a:t>
            </a:r>
            <a:r>
              <a:rPr lang="en-US" altLang="ko-KR" sz="1200" dirty="0">
                <a:latin typeface="Courier New" panose="02070309020205020404" pitchFamily="49" charset="0"/>
                <a:cs typeface="Courier New" panose="02070309020205020404" pitchFamily="49" charset="0"/>
              </a:rPr>
              <a:t> </a:t>
            </a:r>
            <a:r>
              <a:rPr lang="en-US" altLang="ko-KR" sz="2300" dirty="0">
                <a:latin typeface="Courier New" panose="02070309020205020404" pitchFamily="49" charset="0"/>
                <a:cs typeface="Courier New" panose="02070309020205020404" pitchFamily="49" charset="0"/>
              </a:rPr>
              <a:t>z)</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m = x;</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 print m ; </a:t>
            </a:r>
          </a:p>
          <a:p>
            <a:pPr marL="0" indent="0">
              <a:lnSpc>
                <a:spcPct val="85000"/>
              </a:lnSpc>
              <a:spcBef>
                <a:spcPts val="0"/>
              </a:spcBef>
              <a:buNone/>
            </a:pPr>
            <a:r>
              <a:rPr lang="en-US" altLang="ko-KR" sz="2300" dirty="0">
                <a:latin typeface="Courier New" panose="02070309020205020404" pitchFamily="49" charset="0"/>
                <a:cs typeface="Courier New" panose="02070309020205020404" pitchFamily="49" charset="0"/>
              </a:rPr>
              <a:t>}</a:t>
            </a:r>
            <a:endParaRPr lang="ko-KR" altLang="en-US" sz="2300" dirty="0">
              <a:latin typeface="Courier New" panose="02070309020205020404" pitchFamily="49" charset="0"/>
              <a:cs typeface="Courier New" panose="02070309020205020404" pitchFamily="49" charset="0"/>
            </a:endParaRPr>
          </a:p>
        </p:txBody>
      </p:sp>
      <p:sp>
        <p:nvSpPr>
          <p:cNvPr id="4" name="날짜 개체 틀 3"/>
          <p:cNvSpPr>
            <a:spLocks noGrp="1"/>
          </p:cNvSpPr>
          <p:nvPr>
            <p:ph type="dt" sz="half" idx="10"/>
          </p:nvPr>
        </p:nvSpPr>
        <p:spPr/>
        <p:txBody>
          <a:bodyPr/>
          <a:lstStyle/>
          <a:p>
            <a:fld id="{6640CB21-E4C8-42C3-9398-C4E5A920BD69}"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41</a:t>
            </a:fld>
            <a:endParaRPr lang="ko-KR" altLang="en-US"/>
          </a:p>
        </p:txBody>
      </p:sp>
      <p:sp>
        <p:nvSpPr>
          <p:cNvPr id="8" name="내용 개체 틀 2"/>
          <p:cNvSpPr txBox="1">
            <a:spLocks/>
          </p:cNvSpPr>
          <p:nvPr/>
        </p:nvSpPr>
        <p:spPr>
          <a:xfrm>
            <a:off x="139943" y="1626392"/>
            <a:ext cx="809625" cy="432934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Bef>
                <a:spcPts val="0"/>
              </a:spcBef>
              <a:buFont typeface="Arial" panose="020B0604020202020204" pitchFamily="34" charset="0"/>
              <a:buNone/>
            </a:pPr>
            <a:endParaRPr lang="en-US" altLang="ko-KR" sz="2300" dirty="0">
              <a:solidFill>
                <a:schemeClr val="tx1">
                  <a:lumMod val="75000"/>
                  <a:lumOff val="25000"/>
                </a:schemeClr>
              </a:solidFill>
              <a:latin typeface="Courier New" panose="02070309020205020404" pitchFamily="49" charset="0"/>
              <a:cs typeface="Courier New" panose="02070309020205020404" pitchFamily="49" charset="0"/>
            </a:endParaRP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01</a:t>
            </a: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02</a:t>
            </a: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03</a:t>
            </a: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04</a:t>
            </a: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05</a:t>
            </a: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06</a:t>
            </a: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07</a:t>
            </a: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08</a:t>
            </a: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09</a:t>
            </a: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10</a:t>
            </a: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11</a:t>
            </a:r>
          </a:p>
          <a:p>
            <a:pPr marL="0" indent="0">
              <a:lnSpc>
                <a:spcPct val="85000"/>
              </a:lnSpc>
              <a:spcBef>
                <a:spcPts val="0"/>
              </a:spcBef>
              <a:buFont typeface="Arial" panose="020B0604020202020204" pitchFamily="34" charset="0"/>
              <a:buNone/>
            </a:pPr>
            <a:r>
              <a:rPr lang="en-US" altLang="ko-KR" sz="2300" dirty="0">
                <a:solidFill>
                  <a:schemeClr val="tx1">
                    <a:lumMod val="75000"/>
                    <a:lumOff val="25000"/>
                  </a:schemeClr>
                </a:solidFill>
                <a:latin typeface="Courier New" panose="02070309020205020404" pitchFamily="49" charset="0"/>
                <a:cs typeface="Courier New" panose="02070309020205020404" pitchFamily="49" charset="0"/>
              </a:rPr>
              <a:t>12</a:t>
            </a:r>
          </a:p>
        </p:txBody>
      </p:sp>
      <p:sp>
        <p:nvSpPr>
          <p:cNvPr id="9" name="내용 개체 틀 2"/>
          <p:cNvSpPr txBox="1">
            <a:spLocks/>
          </p:cNvSpPr>
          <p:nvPr/>
        </p:nvSpPr>
        <p:spPr>
          <a:xfrm>
            <a:off x="2071687" y="4324116"/>
            <a:ext cx="2962275" cy="457434"/>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Bef>
                <a:spcPts val="0"/>
              </a:spcBef>
              <a:buFont typeface="Arial" panose="020B0604020202020204" pitchFamily="34" charset="0"/>
              <a:buNone/>
            </a:pPr>
            <a:r>
              <a:rPr lang="en-US" altLang="ko-KR" sz="2300" b="1" dirty="0">
                <a:solidFill>
                  <a:srgbClr val="990000"/>
                </a:solidFill>
                <a:latin typeface="Courier New" panose="02070309020205020404" pitchFamily="49" charset="0"/>
                <a:cs typeface="Courier New" panose="02070309020205020404" pitchFamily="49" charset="0"/>
              </a:rPr>
              <a:t>//</a:t>
            </a:r>
            <a:r>
              <a:rPr lang="en-US" altLang="ko-KR" sz="1050" b="1" dirty="0">
                <a:solidFill>
                  <a:srgbClr val="990000"/>
                </a:solidFill>
                <a:latin typeface="Courier New" panose="02070309020205020404" pitchFamily="49" charset="0"/>
                <a:cs typeface="Courier New" panose="02070309020205020404" pitchFamily="49" charset="0"/>
              </a:rPr>
              <a:t> </a:t>
            </a:r>
            <a:r>
              <a:rPr lang="en-US" altLang="ko-KR" sz="2300" b="1" dirty="0">
                <a:solidFill>
                  <a:srgbClr val="990000"/>
                </a:solidFill>
                <a:latin typeface="Courier New" panose="02070309020205020404" pitchFamily="49" charset="0"/>
                <a:cs typeface="Courier New" panose="02070309020205020404" pitchFamily="49" charset="0"/>
              </a:rPr>
              <a:t>m</a:t>
            </a:r>
            <a:r>
              <a:rPr lang="en-US" altLang="ko-KR" sz="1100" b="1" dirty="0">
                <a:solidFill>
                  <a:srgbClr val="990000"/>
                </a:solidFill>
                <a:latin typeface="Courier New" panose="02070309020205020404" pitchFamily="49" charset="0"/>
                <a:cs typeface="Courier New" panose="02070309020205020404" pitchFamily="49" charset="0"/>
              </a:rPr>
              <a:t> </a:t>
            </a:r>
            <a:r>
              <a:rPr lang="en-US" altLang="ko-KR" sz="2300" b="1" dirty="0">
                <a:solidFill>
                  <a:srgbClr val="990000"/>
                </a:solidFill>
                <a:latin typeface="Courier New" panose="02070309020205020404" pitchFamily="49" charset="0"/>
                <a:cs typeface="Courier New" panose="02070309020205020404" pitchFamily="49" charset="0"/>
              </a:rPr>
              <a:t>=</a:t>
            </a:r>
            <a:r>
              <a:rPr lang="en-US" altLang="ko-KR" sz="1200" b="1" dirty="0">
                <a:solidFill>
                  <a:srgbClr val="990000"/>
                </a:solidFill>
                <a:latin typeface="Courier New" panose="02070309020205020404" pitchFamily="49" charset="0"/>
                <a:cs typeface="Courier New" panose="02070309020205020404" pitchFamily="49" charset="0"/>
              </a:rPr>
              <a:t> </a:t>
            </a:r>
            <a:r>
              <a:rPr lang="en-US" altLang="ko-KR" sz="2300" b="1" dirty="0">
                <a:solidFill>
                  <a:srgbClr val="990000"/>
                </a:solidFill>
                <a:latin typeface="Courier New" panose="02070309020205020404" pitchFamily="49" charset="0"/>
                <a:cs typeface="Courier New" panose="02070309020205020404" pitchFamily="49" charset="0"/>
              </a:rPr>
              <a:t>y;</a:t>
            </a:r>
            <a:endParaRPr lang="ko-KR" altLang="en-US" sz="2300" b="1" dirty="0">
              <a:solidFill>
                <a:srgbClr val="990000"/>
              </a:solidFill>
              <a:latin typeface="Courier New" panose="02070309020205020404" pitchFamily="49" charset="0"/>
              <a:cs typeface="Courier New" panose="02070309020205020404" pitchFamily="49" charset="0"/>
            </a:endParaRPr>
          </a:p>
        </p:txBody>
      </p:sp>
      <p:sp>
        <p:nvSpPr>
          <p:cNvPr id="10" name="TextBox 9"/>
          <p:cNvSpPr txBox="1"/>
          <p:nvPr/>
        </p:nvSpPr>
        <p:spPr>
          <a:xfrm>
            <a:off x="3540915" y="1609055"/>
            <a:ext cx="1740114" cy="4003404"/>
          </a:xfrm>
          <a:prstGeom prst="rect">
            <a:avLst/>
          </a:prstGeom>
          <a:noFill/>
        </p:spPr>
        <p:txBody>
          <a:bodyPr wrap="square" rtlCol="0">
            <a:spAutoFit/>
          </a:bodyPr>
          <a:lstStyle/>
          <a:p>
            <a:pPr>
              <a:lnSpc>
                <a:spcPct val="85000"/>
              </a:lnSpc>
            </a:pPr>
            <a:r>
              <a:rPr lang="en-US" altLang="ko-KR" sz="2300" b="1" spc="-200" dirty="0">
                <a:latin typeface="Courier New" panose="02070309020205020404" pitchFamily="49" charset="0"/>
                <a:cs typeface="Courier New" panose="02070309020205020404" pitchFamily="49" charset="0"/>
              </a:rPr>
              <a:t>mid(3,3,5)</a:t>
            </a:r>
          </a:p>
          <a:p>
            <a:pPr>
              <a:lnSpc>
                <a:spcPct val="85000"/>
              </a:lnSpc>
            </a:pPr>
            <a:r>
              <a:rPr lang="en-US" altLang="ko-KR" sz="2300" spc="-200" dirty="0">
                <a:latin typeface="Courier New" panose="02070309020205020404" pitchFamily="49" charset="0"/>
                <a:cs typeface="Courier New" panose="02070309020205020404" pitchFamily="49" charset="0"/>
              </a:rPr>
              <a:t>01 m = 3 </a:t>
            </a:r>
          </a:p>
          <a:p>
            <a:pPr>
              <a:lnSpc>
                <a:spcPct val="85000"/>
              </a:lnSpc>
            </a:pPr>
            <a:r>
              <a:rPr lang="en-US" altLang="ko-KR" sz="2300" spc="-200" dirty="0">
                <a:latin typeface="Courier New" panose="02070309020205020404" pitchFamily="49" charset="0"/>
                <a:cs typeface="Courier New" panose="02070309020205020404" pitchFamily="49" charset="0"/>
              </a:rPr>
              <a:t>02 (m &lt; 5)</a:t>
            </a:r>
          </a:p>
          <a:p>
            <a:pPr>
              <a:lnSpc>
                <a:spcPct val="85000"/>
              </a:lnSpc>
            </a:pPr>
            <a:r>
              <a:rPr lang="en-US" altLang="ko-KR" sz="2300" spc="-200" dirty="0">
                <a:latin typeface="Courier New" panose="02070309020205020404" pitchFamily="49" charset="0"/>
                <a:cs typeface="Courier New" panose="02070309020205020404" pitchFamily="49" charset="0"/>
              </a:rPr>
              <a:t>03 !(m &lt; 3)</a:t>
            </a: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r>
              <a:rPr lang="en-US" altLang="ko-KR" sz="2300" spc="-200" dirty="0">
                <a:latin typeface="Courier New" panose="02070309020205020404" pitchFamily="49" charset="0"/>
                <a:cs typeface="Courier New" panose="02070309020205020404" pitchFamily="49" charset="0"/>
              </a:rPr>
              <a:t>12 print 3</a:t>
            </a:r>
          </a:p>
        </p:txBody>
      </p:sp>
      <p:sp>
        <p:nvSpPr>
          <p:cNvPr id="11" name="TextBox 10"/>
          <p:cNvSpPr txBox="1"/>
          <p:nvPr/>
        </p:nvSpPr>
        <p:spPr>
          <a:xfrm>
            <a:off x="5340912" y="1599966"/>
            <a:ext cx="1745688" cy="4003404"/>
          </a:xfrm>
          <a:prstGeom prst="rect">
            <a:avLst/>
          </a:prstGeom>
          <a:solidFill>
            <a:schemeClr val="accent1">
              <a:lumMod val="20000"/>
              <a:lumOff val="80000"/>
            </a:schemeClr>
          </a:solidFill>
        </p:spPr>
        <p:txBody>
          <a:bodyPr wrap="square" rtlCol="0">
            <a:spAutoFit/>
          </a:bodyPr>
          <a:lstStyle/>
          <a:p>
            <a:pPr>
              <a:lnSpc>
                <a:spcPct val="85000"/>
              </a:lnSpc>
            </a:pPr>
            <a:r>
              <a:rPr lang="en-US" altLang="ko-KR" sz="2300" b="1" spc="-200" dirty="0">
                <a:latin typeface="Courier New" panose="02070309020205020404" pitchFamily="49" charset="0"/>
                <a:cs typeface="Courier New" panose="02070309020205020404" pitchFamily="49" charset="0"/>
              </a:rPr>
              <a:t>mid(4,3,3)</a:t>
            </a:r>
          </a:p>
          <a:p>
            <a:pPr>
              <a:lnSpc>
                <a:spcPct val="85000"/>
              </a:lnSpc>
            </a:pPr>
            <a:r>
              <a:rPr lang="en-US" altLang="ko-KR" sz="2300" spc="-200" dirty="0">
                <a:latin typeface="Courier New" panose="02070309020205020404" pitchFamily="49" charset="0"/>
                <a:cs typeface="Courier New" panose="02070309020205020404" pitchFamily="49" charset="0"/>
              </a:rPr>
              <a:t>01 m = 3 </a:t>
            </a:r>
          </a:p>
          <a:p>
            <a:pPr>
              <a:lnSpc>
                <a:spcPct val="85000"/>
              </a:lnSpc>
            </a:pPr>
            <a:r>
              <a:rPr lang="en-US" altLang="ko-KR" sz="2300" spc="-200" dirty="0">
                <a:latin typeface="Courier New" panose="02070309020205020404" pitchFamily="49" charset="0"/>
                <a:cs typeface="Courier New" panose="02070309020205020404" pitchFamily="49" charset="0"/>
              </a:rPr>
              <a:t>02 !(m &lt; 3)</a:t>
            </a: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r>
              <a:rPr lang="en-US" altLang="ko-KR" sz="2300" spc="-200" dirty="0">
                <a:latin typeface="Courier New" panose="02070309020205020404" pitchFamily="49" charset="0"/>
                <a:cs typeface="Courier New" panose="02070309020205020404" pitchFamily="49" charset="0"/>
              </a:rPr>
              <a:t>07 else</a:t>
            </a:r>
          </a:p>
          <a:p>
            <a:pPr>
              <a:lnSpc>
                <a:spcPct val="85000"/>
              </a:lnSpc>
            </a:pPr>
            <a:r>
              <a:rPr lang="en-US" altLang="ko-KR" sz="2300" spc="-200" dirty="0">
                <a:latin typeface="Courier New" panose="02070309020205020404" pitchFamily="49" charset="0"/>
                <a:cs typeface="Courier New" panose="02070309020205020404" pitchFamily="49" charset="0"/>
              </a:rPr>
              <a:t>08(4 &gt; 3)</a:t>
            </a:r>
          </a:p>
          <a:p>
            <a:pPr>
              <a:lnSpc>
                <a:spcPct val="85000"/>
              </a:lnSpc>
            </a:pPr>
            <a:r>
              <a:rPr lang="en-US" altLang="ko-KR" sz="2300" spc="-200" dirty="0">
                <a:latin typeface="Courier New" panose="02070309020205020404" pitchFamily="49" charset="0"/>
                <a:cs typeface="Courier New" panose="02070309020205020404" pitchFamily="49" charset="0"/>
              </a:rPr>
              <a:t>09 </a:t>
            </a:r>
            <a:r>
              <a:rPr lang="en-US" altLang="ko-KR" sz="2300" b="1" spc="-200" dirty="0">
                <a:latin typeface="Courier New" panose="02070309020205020404" pitchFamily="49" charset="0"/>
                <a:cs typeface="Courier New" panose="02070309020205020404" pitchFamily="49" charset="0"/>
              </a:rPr>
              <a:t>m = 3</a:t>
            </a: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r>
              <a:rPr lang="en-US" altLang="ko-KR" sz="2300" spc="-200" dirty="0">
                <a:latin typeface="Courier New" panose="02070309020205020404" pitchFamily="49" charset="0"/>
                <a:cs typeface="Courier New" panose="02070309020205020404" pitchFamily="49" charset="0"/>
              </a:rPr>
              <a:t>12 </a:t>
            </a:r>
            <a:r>
              <a:rPr lang="en-US" altLang="ko-KR" sz="2300" b="1" spc="-200" dirty="0">
                <a:latin typeface="Courier New" panose="02070309020205020404" pitchFamily="49" charset="0"/>
                <a:cs typeface="Courier New" panose="02070309020205020404" pitchFamily="49" charset="0"/>
              </a:rPr>
              <a:t>print 3</a:t>
            </a:r>
          </a:p>
        </p:txBody>
      </p:sp>
      <p:sp>
        <p:nvSpPr>
          <p:cNvPr id="12" name="TextBox 11"/>
          <p:cNvSpPr txBox="1"/>
          <p:nvPr/>
        </p:nvSpPr>
        <p:spPr>
          <a:xfrm>
            <a:off x="7153622" y="1599966"/>
            <a:ext cx="1745688" cy="4003404"/>
          </a:xfrm>
          <a:prstGeom prst="rect">
            <a:avLst/>
          </a:prstGeom>
          <a:solidFill>
            <a:schemeClr val="accent1">
              <a:lumMod val="20000"/>
              <a:lumOff val="80000"/>
            </a:schemeClr>
          </a:solidFill>
        </p:spPr>
        <p:txBody>
          <a:bodyPr wrap="square" rtlCol="0">
            <a:spAutoFit/>
          </a:bodyPr>
          <a:lstStyle/>
          <a:p>
            <a:pPr>
              <a:lnSpc>
                <a:spcPct val="85000"/>
              </a:lnSpc>
            </a:pPr>
            <a:r>
              <a:rPr lang="en-US" altLang="ko-KR" sz="2300" b="1" spc="-200" dirty="0">
                <a:latin typeface="Courier New" panose="02070309020205020404" pitchFamily="49" charset="0"/>
                <a:cs typeface="Courier New" panose="02070309020205020404" pitchFamily="49" charset="0"/>
              </a:rPr>
              <a:t>mid(4,3,2)</a:t>
            </a:r>
          </a:p>
          <a:p>
            <a:pPr>
              <a:lnSpc>
                <a:spcPct val="85000"/>
              </a:lnSpc>
            </a:pPr>
            <a:r>
              <a:rPr lang="en-US" altLang="ko-KR" sz="2300" spc="-200" dirty="0">
                <a:latin typeface="Courier New" panose="02070309020205020404" pitchFamily="49" charset="0"/>
                <a:cs typeface="Courier New" panose="02070309020205020404" pitchFamily="49" charset="0"/>
              </a:rPr>
              <a:t>m = 3 </a:t>
            </a:r>
          </a:p>
          <a:p>
            <a:pPr>
              <a:lnSpc>
                <a:spcPct val="85000"/>
              </a:lnSpc>
            </a:pPr>
            <a:r>
              <a:rPr lang="en-US" altLang="ko-KR" sz="2300" spc="-200" dirty="0">
                <a:latin typeface="Courier New" panose="02070309020205020404" pitchFamily="49" charset="0"/>
                <a:cs typeface="Courier New" panose="02070309020205020404" pitchFamily="49" charset="0"/>
              </a:rPr>
              <a:t>!(m &lt; 3)</a:t>
            </a: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r>
              <a:rPr lang="en-US" altLang="ko-KR" sz="2300" spc="-200" dirty="0">
                <a:latin typeface="Courier New" panose="02070309020205020404" pitchFamily="49" charset="0"/>
                <a:cs typeface="Courier New" panose="02070309020205020404" pitchFamily="49" charset="0"/>
              </a:rPr>
              <a:t>07 else</a:t>
            </a:r>
          </a:p>
          <a:p>
            <a:pPr>
              <a:lnSpc>
                <a:spcPct val="85000"/>
              </a:lnSpc>
            </a:pPr>
            <a:r>
              <a:rPr lang="en-US" altLang="ko-KR" sz="2300" spc="-200" dirty="0">
                <a:latin typeface="Courier New" panose="02070309020205020404" pitchFamily="49" charset="0"/>
                <a:cs typeface="Courier New" panose="02070309020205020404" pitchFamily="49" charset="0"/>
              </a:rPr>
              <a:t>08 (4 &gt; 3)</a:t>
            </a:r>
          </a:p>
          <a:p>
            <a:pPr>
              <a:lnSpc>
                <a:spcPct val="85000"/>
              </a:lnSpc>
            </a:pPr>
            <a:r>
              <a:rPr lang="en-US" altLang="ko-KR" sz="2300" b="1" spc="-200" dirty="0">
                <a:solidFill>
                  <a:srgbClr val="C00000"/>
                </a:solidFill>
                <a:latin typeface="Courier New" panose="02070309020205020404" pitchFamily="49" charset="0"/>
                <a:cs typeface="Courier New" panose="02070309020205020404" pitchFamily="49" charset="0"/>
              </a:rPr>
              <a:t>09 m = 2</a:t>
            </a: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endParaRPr lang="en-US" altLang="ko-KR" sz="2300" spc="-200" dirty="0">
              <a:latin typeface="Courier New" panose="02070309020205020404" pitchFamily="49" charset="0"/>
              <a:cs typeface="Courier New" panose="02070309020205020404" pitchFamily="49" charset="0"/>
            </a:endParaRPr>
          </a:p>
          <a:p>
            <a:pPr>
              <a:lnSpc>
                <a:spcPct val="85000"/>
              </a:lnSpc>
            </a:pPr>
            <a:r>
              <a:rPr lang="en-US" altLang="ko-KR" sz="2300" b="1" spc="-200" dirty="0">
                <a:solidFill>
                  <a:srgbClr val="C00000"/>
                </a:solidFill>
                <a:latin typeface="Courier New" panose="02070309020205020404" pitchFamily="49" charset="0"/>
                <a:cs typeface="Courier New" panose="02070309020205020404" pitchFamily="49" charset="0"/>
              </a:rPr>
              <a:t>12 print 2</a:t>
            </a:r>
          </a:p>
        </p:txBody>
      </p:sp>
    </p:spTree>
    <p:extLst>
      <p:ext uri="{BB962C8B-B14F-4D97-AF65-F5344CB8AC3E}">
        <p14:creationId xmlns:p14="http://schemas.microsoft.com/office/powerpoint/2010/main" val="343817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2678" y="365126"/>
            <a:ext cx="9013183" cy="850725"/>
          </a:xfrm>
        </p:spPr>
        <p:txBody>
          <a:bodyPr>
            <a:noAutofit/>
          </a:bodyPr>
          <a:lstStyle/>
          <a:p>
            <a:pPr algn="ctr"/>
            <a:r>
              <a:rPr lang="en-US" altLang="ko-KR" sz="3000" dirty="0"/>
              <a:t>Mutation Operators Targeted for Language Interface</a:t>
            </a:r>
            <a:endParaRPr lang="ko-KR" altLang="en-US" sz="3000" dirty="0"/>
          </a:p>
        </p:txBody>
      </p:sp>
      <p:sp>
        <p:nvSpPr>
          <p:cNvPr id="3" name="내용 개체 틀 2"/>
          <p:cNvSpPr>
            <a:spLocks noGrp="1"/>
          </p:cNvSpPr>
          <p:nvPr>
            <p:ph idx="1"/>
          </p:nvPr>
        </p:nvSpPr>
        <p:spPr>
          <a:xfrm>
            <a:off x="259308" y="1346480"/>
            <a:ext cx="8426864" cy="3293760"/>
          </a:xfrm>
        </p:spPr>
        <p:txBody>
          <a:bodyPr/>
          <a:lstStyle/>
          <a:p>
            <a:r>
              <a:rPr lang="en-US" altLang="ko-KR" dirty="0"/>
              <a:t>MUSEUM additionally use 15 new mutation operators specialized for changing Java/C language interfaces</a:t>
            </a:r>
          </a:p>
          <a:p>
            <a:pPr lvl="1"/>
            <a:r>
              <a:rPr lang="en-US" altLang="ko-KR" dirty="0"/>
              <a:t>3 operators for exception-handling</a:t>
            </a:r>
          </a:p>
          <a:p>
            <a:pPr lvl="1"/>
            <a:r>
              <a:rPr lang="en-US" altLang="ko-KR" dirty="0"/>
              <a:t>2 operators for type casting</a:t>
            </a:r>
          </a:p>
          <a:p>
            <a:pPr lvl="1"/>
            <a:r>
              <a:rPr lang="en-US" altLang="ko-KR" dirty="0"/>
              <a:t>10 operators for memory management</a:t>
            </a:r>
          </a:p>
          <a:p>
            <a:endParaRPr lang="en-US" altLang="ko-KR" sz="1400" dirty="0"/>
          </a:p>
          <a:p>
            <a:r>
              <a:rPr lang="en-US" altLang="ko-KR" dirty="0"/>
              <a:t>Example: </a:t>
            </a:r>
            <a:r>
              <a:rPr lang="en-US" altLang="ko-KR" i="1" dirty="0"/>
              <a:t>Make-Global-Reference</a:t>
            </a:r>
            <a:r>
              <a:rPr lang="en-US" altLang="ko-KR" dirty="0"/>
              <a:t> mutation operator</a:t>
            </a:r>
          </a:p>
          <a:p>
            <a:pPr lvl="1"/>
            <a:r>
              <a:rPr lang="en-US" altLang="ko-KR" dirty="0"/>
              <a:t>Increase the lifetime of a Java reference in native code</a:t>
            </a:r>
          </a:p>
          <a:p>
            <a:endParaRPr lang="ko-KR" altLang="en-US" dirty="0"/>
          </a:p>
        </p:txBody>
      </p:sp>
      <p:sp>
        <p:nvSpPr>
          <p:cNvPr id="4" name="날짜 개체 틀 3"/>
          <p:cNvSpPr>
            <a:spLocks noGrp="1"/>
          </p:cNvSpPr>
          <p:nvPr>
            <p:ph type="dt" sz="half" idx="10"/>
          </p:nvPr>
        </p:nvSpPr>
        <p:spPr/>
        <p:txBody>
          <a:bodyPr/>
          <a:lstStyle/>
          <a:p>
            <a:fld id="{692E3327-F67A-49EE-A67C-79606B64FD8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42</a:t>
            </a:fld>
            <a:endParaRPr lang="ko-KR" altLang="en-US"/>
          </a:p>
        </p:txBody>
      </p:sp>
      <p:sp>
        <p:nvSpPr>
          <p:cNvPr id="7" name="직사각형 6"/>
          <p:cNvSpPr/>
          <p:nvPr/>
        </p:nvSpPr>
        <p:spPr>
          <a:xfrm>
            <a:off x="519469" y="4770869"/>
            <a:ext cx="3875109" cy="133748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err="1">
                <a:solidFill>
                  <a:schemeClr val="tx1"/>
                </a:solidFill>
              </a:rPr>
              <a:t>jclass</a:t>
            </a:r>
            <a:r>
              <a:rPr lang="en-US" altLang="ko-KR" sz="2000" dirty="0">
                <a:solidFill>
                  <a:schemeClr val="tx1"/>
                </a:solidFill>
              </a:rPr>
              <a:t> </a:t>
            </a:r>
            <a:r>
              <a:rPr lang="en-US" altLang="ko-KR" sz="2000" dirty="0" err="1">
                <a:solidFill>
                  <a:schemeClr val="tx1"/>
                </a:solidFill>
              </a:rPr>
              <a:t>cls</a:t>
            </a:r>
            <a:r>
              <a:rPr lang="en-US" altLang="ko-KR" sz="2000" dirty="0">
                <a:solidFill>
                  <a:schemeClr val="tx1"/>
                </a:solidFill>
              </a:rPr>
              <a:t> = (*</a:t>
            </a:r>
            <a:r>
              <a:rPr lang="en-US" altLang="ko-KR" sz="2000" dirty="0" err="1">
                <a:solidFill>
                  <a:schemeClr val="tx1"/>
                </a:solidFill>
              </a:rPr>
              <a:t>env</a:t>
            </a:r>
            <a:r>
              <a:rPr lang="en-US" altLang="ko-KR" sz="2000" dirty="0">
                <a:solidFill>
                  <a:schemeClr val="tx1"/>
                </a:solidFill>
              </a:rPr>
              <a:t>)-&gt;</a:t>
            </a:r>
            <a:r>
              <a:rPr lang="en-US" altLang="ko-KR" sz="2000" dirty="0" err="1">
                <a:solidFill>
                  <a:schemeClr val="tx1"/>
                </a:solidFill>
              </a:rPr>
              <a:t>FindClass</a:t>
            </a:r>
            <a:r>
              <a:rPr lang="en-US" altLang="ko-KR" sz="2000" dirty="0">
                <a:solidFill>
                  <a:schemeClr val="tx1"/>
                </a:solidFill>
              </a:rPr>
              <a:t>("...") ;</a:t>
            </a:r>
          </a:p>
          <a:p>
            <a:endParaRPr lang="en-US" altLang="ko-KR" sz="2000" dirty="0">
              <a:solidFill>
                <a:schemeClr val="tx1"/>
              </a:solidFill>
            </a:endParaRPr>
          </a:p>
          <a:p>
            <a:r>
              <a:rPr lang="en-US" altLang="ko-KR" sz="2000" dirty="0">
                <a:solidFill>
                  <a:schemeClr val="tx1"/>
                </a:solidFill>
              </a:rPr>
              <a:t>*p = </a:t>
            </a:r>
            <a:r>
              <a:rPr lang="en-US" altLang="ko-KR" sz="2000" dirty="0" err="1">
                <a:solidFill>
                  <a:schemeClr val="tx1"/>
                </a:solidFill>
              </a:rPr>
              <a:t>cls</a:t>
            </a:r>
            <a:r>
              <a:rPr lang="en-US" altLang="ko-KR" sz="2000" dirty="0">
                <a:solidFill>
                  <a:schemeClr val="tx1"/>
                </a:solidFill>
              </a:rPr>
              <a:t> ; </a:t>
            </a:r>
          </a:p>
        </p:txBody>
      </p:sp>
      <p:sp>
        <p:nvSpPr>
          <p:cNvPr id="8" name="직사각형 7"/>
          <p:cNvSpPr/>
          <p:nvPr/>
        </p:nvSpPr>
        <p:spPr>
          <a:xfrm>
            <a:off x="4885899" y="4770869"/>
            <a:ext cx="4096306" cy="133748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err="1">
                <a:solidFill>
                  <a:schemeClr val="tx1"/>
                </a:solidFill>
              </a:rPr>
              <a:t>jclass</a:t>
            </a:r>
            <a:r>
              <a:rPr lang="en-US" altLang="ko-KR" sz="2000" dirty="0">
                <a:solidFill>
                  <a:schemeClr val="tx1"/>
                </a:solidFill>
              </a:rPr>
              <a:t> </a:t>
            </a:r>
            <a:r>
              <a:rPr lang="en-US" altLang="ko-KR" sz="2000" dirty="0" err="1">
                <a:solidFill>
                  <a:schemeClr val="tx1"/>
                </a:solidFill>
              </a:rPr>
              <a:t>cls</a:t>
            </a:r>
            <a:r>
              <a:rPr lang="en-US" altLang="ko-KR" sz="2000" dirty="0">
                <a:solidFill>
                  <a:schemeClr val="tx1"/>
                </a:solidFill>
              </a:rPr>
              <a:t> = (*</a:t>
            </a:r>
            <a:r>
              <a:rPr lang="en-US" altLang="ko-KR" sz="2000" dirty="0" err="1">
                <a:solidFill>
                  <a:schemeClr val="tx1"/>
                </a:solidFill>
              </a:rPr>
              <a:t>env</a:t>
            </a:r>
            <a:r>
              <a:rPr lang="en-US" altLang="ko-KR" sz="2000" dirty="0">
                <a:solidFill>
                  <a:schemeClr val="tx1"/>
                </a:solidFill>
              </a:rPr>
              <a:t>)-&gt;</a:t>
            </a:r>
            <a:r>
              <a:rPr lang="en-US" altLang="ko-KR" sz="2000" dirty="0" err="1">
                <a:solidFill>
                  <a:schemeClr val="tx1"/>
                </a:solidFill>
              </a:rPr>
              <a:t>FindClass</a:t>
            </a:r>
            <a:r>
              <a:rPr lang="en-US" altLang="ko-KR" sz="2000" dirty="0">
                <a:solidFill>
                  <a:schemeClr val="tx1"/>
                </a:solidFill>
              </a:rPr>
              <a:t>("...") ;</a:t>
            </a:r>
          </a:p>
          <a:p>
            <a:r>
              <a:rPr lang="en-US" altLang="ko-KR" sz="2000" b="1" dirty="0" err="1">
                <a:solidFill>
                  <a:srgbClr val="0000FF"/>
                </a:solidFill>
              </a:rPr>
              <a:t>cls</a:t>
            </a:r>
            <a:r>
              <a:rPr lang="en-US" altLang="ko-KR" sz="2000" b="1" dirty="0">
                <a:solidFill>
                  <a:srgbClr val="0000FF"/>
                </a:solidFill>
              </a:rPr>
              <a:t> = (*</a:t>
            </a:r>
            <a:r>
              <a:rPr lang="en-US" altLang="ko-KR" sz="2000" b="1" dirty="0" err="1">
                <a:solidFill>
                  <a:srgbClr val="0000FF"/>
                </a:solidFill>
              </a:rPr>
              <a:t>env</a:t>
            </a:r>
            <a:r>
              <a:rPr lang="en-US" altLang="ko-KR" sz="2000" b="1" dirty="0">
                <a:solidFill>
                  <a:srgbClr val="0000FF"/>
                </a:solidFill>
              </a:rPr>
              <a:t>)-&gt;</a:t>
            </a:r>
            <a:r>
              <a:rPr lang="en-US" altLang="ko-KR" sz="2000" b="1" dirty="0" err="1">
                <a:solidFill>
                  <a:srgbClr val="0000FF"/>
                </a:solidFill>
              </a:rPr>
              <a:t>NewGlobalRef</a:t>
            </a:r>
            <a:r>
              <a:rPr lang="en-US" altLang="ko-KR" sz="2000" b="1" dirty="0">
                <a:solidFill>
                  <a:srgbClr val="0000FF"/>
                </a:solidFill>
              </a:rPr>
              <a:t>(</a:t>
            </a:r>
            <a:r>
              <a:rPr lang="en-US" altLang="ko-KR" sz="2000" b="1" dirty="0" err="1">
                <a:solidFill>
                  <a:srgbClr val="0000FF"/>
                </a:solidFill>
              </a:rPr>
              <a:t>env</a:t>
            </a:r>
            <a:r>
              <a:rPr lang="en-US" altLang="ko-KR" sz="2000" b="1" dirty="0">
                <a:solidFill>
                  <a:srgbClr val="0000FF"/>
                </a:solidFill>
              </a:rPr>
              <a:t>, </a:t>
            </a:r>
            <a:r>
              <a:rPr lang="en-US" altLang="ko-KR" sz="2000" b="1" dirty="0" err="1">
                <a:solidFill>
                  <a:srgbClr val="0000FF"/>
                </a:solidFill>
              </a:rPr>
              <a:t>cls</a:t>
            </a:r>
            <a:r>
              <a:rPr lang="en-US" altLang="ko-KR" sz="2000" b="1" dirty="0">
                <a:solidFill>
                  <a:srgbClr val="0000FF"/>
                </a:solidFill>
              </a:rPr>
              <a:t>);</a:t>
            </a:r>
          </a:p>
          <a:p>
            <a:r>
              <a:rPr lang="en-US" altLang="ko-KR" sz="2000" dirty="0">
                <a:solidFill>
                  <a:schemeClr val="tx1"/>
                </a:solidFill>
              </a:rPr>
              <a:t>*p = </a:t>
            </a:r>
            <a:r>
              <a:rPr lang="en-US" altLang="ko-KR" sz="2000" dirty="0" err="1">
                <a:solidFill>
                  <a:schemeClr val="tx1"/>
                </a:solidFill>
              </a:rPr>
              <a:t>cls</a:t>
            </a:r>
            <a:r>
              <a:rPr lang="en-US" altLang="ko-KR" sz="2000" dirty="0">
                <a:solidFill>
                  <a:schemeClr val="tx1"/>
                </a:solidFill>
              </a:rPr>
              <a:t> ; </a:t>
            </a:r>
          </a:p>
        </p:txBody>
      </p:sp>
      <p:sp>
        <p:nvSpPr>
          <p:cNvPr id="9" name="오른쪽 화살표 8"/>
          <p:cNvSpPr/>
          <p:nvPr/>
        </p:nvSpPr>
        <p:spPr>
          <a:xfrm>
            <a:off x="4483290" y="5225340"/>
            <a:ext cx="368490" cy="545910"/>
          </a:xfrm>
          <a:prstGeom prst="rightArrow">
            <a:avLst/>
          </a:prstGeom>
          <a:solidFill>
            <a:srgbClr val="00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99384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163773"/>
            <a:ext cx="8193803" cy="985879"/>
          </a:xfrm>
        </p:spPr>
        <p:txBody>
          <a:bodyPr/>
          <a:lstStyle/>
          <a:p>
            <a:pPr algn="ctr"/>
            <a:r>
              <a:rPr lang="en-US" altLang="ko-KR" dirty="0"/>
              <a:t>RQ2: Impact of New Mutation Operators</a:t>
            </a:r>
            <a:endParaRPr lang="ko-KR" altLang="en-US" dirty="0"/>
          </a:p>
        </p:txBody>
      </p:sp>
      <p:sp>
        <p:nvSpPr>
          <p:cNvPr id="3" name="내용 개체 틀 2"/>
          <p:cNvSpPr>
            <a:spLocks noGrp="1"/>
          </p:cNvSpPr>
          <p:nvPr>
            <p:ph idx="1"/>
          </p:nvPr>
        </p:nvSpPr>
        <p:spPr>
          <a:xfrm>
            <a:off x="506016" y="4421873"/>
            <a:ext cx="8051133" cy="814780"/>
          </a:xfrm>
        </p:spPr>
        <p:txBody>
          <a:bodyPr>
            <a:normAutofit/>
          </a:bodyPr>
          <a:lstStyle/>
          <a:p>
            <a:r>
              <a:rPr lang="en-US" altLang="ko-KR" sz="2400" dirty="0"/>
              <a:t>MUSEUM without using 11 new mutation operators fails to precisely locate the buggy statements in Bug1 and Bug4</a:t>
            </a:r>
            <a:endParaRPr lang="ko-KR" altLang="en-US" sz="2400" dirty="0"/>
          </a:p>
        </p:txBody>
      </p:sp>
      <p:sp>
        <p:nvSpPr>
          <p:cNvPr id="4" name="날짜 개체 틀 3"/>
          <p:cNvSpPr>
            <a:spLocks noGrp="1"/>
          </p:cNvSpPr>
          <p:nvPr>
            <p:ph type="dt" sz="half" idx="10"/>
          </p:nvPr>
        </p:nvSpPr>
        <p:spPr/>
        <p:txBody>
          <a:bodyPr/>
          <a:lstStyle/>
          <a:p>
            <a:fld id="{2FE42F0B-A7A9-4780-8438-2357694635EB}"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43</a:t>
            </a:fld>
            <a:endParaRPr lang="ko-KR" altLang="en-US"/>
          </a:p>
        </p:txBody>
      </p:sp>
      <p:graphicFrame>
        <p:nvGraphicFramePr>
          <p:cNvPr id="7" name="표 6"/>
          <p:cNvGraphicFramePr>
            <a:graphicFrameLocks noGrp="1"/>
          </p:cNvGraphicFramePr>
          <p:nvPr>
            <p:extLst/>
          </p:nvPr>
        </p:nvGraphicFramePr>
        <p:xfrm>
          <a:off x="506016" y="1273325"/>
          <a:ext cx="8051130" cy="3024876"/>
        </p:xfrm>
        <a:graphic>
          <a:graphicData uri="http://schemas.openxmlformats.org/drawingml/2006/table">
            <a:tbl>
              <a:tblPr firstRow="1" bandRow="1">
                <a:tableStyleId>{5C22544A-7EE6-4342-B048-85BDC9FD1C3A}</a:tableStyleId>
              </a:tblPr>
              <a:tblGrid>
                <a:gridCol w="1800456">
                  <a:extLst>
                    <a:ext uri="{9D8B030D-6E8A-4147-A177-3AD203B41FA5}">
                      <a16:colId xmlns:a16="http://schemas.microsoft.com/office/drawing/2014/main" val="20000"/>
                    </a:ext>
                  </a:extLst>
                </a:gridCol>
                <a:gridCol w="1041779">
                  <a:extLst>
                    <a:ext uri="{9D8B030D-6E8A-4147-A177-3AD203B41FA5}">
                      <a16:colId xmlns:a16="http://schemas.microsoft.com/office/drawing/2014/main" val="20001"/>
                    </a:ext>
                  </a:extLst>
                </a:gridCol>
                <a:gridCol w="1041779">
                  <a:extLst>
                    <a:ext uri="{9D8B030D-6E8A-4147-A177-3AD203B41FA5}">
                      <a16:colId xmlns:a16="http://schemas.microsoft.com/office/drawing/2014/main" val="20002"/>
                    </a:ext>
                  </a:extLst>
                </a:gridCol>
                <a:gridCol w="1041779">
                  <a:extLst>
                    <a:ext uri="{9D8B030D-6E8A-4147-A177-3AD203B41FA5}">
                      <a16:colId xmlns:a16="http://schemas.microsoft.com/office/drawing/2014/main" val="20003"/>
                    </a:ext>
                  </a:extLst>
                </a:gridCol>
                <a:gridCol w="1041779">
                  <a:extLst>
                    <a:ext uri="{9D8B030D-6E8A-4147-A177-3AD203B41FA5}">
                      <a16:colId xmlns:a16="http://schemas.microsoft.com/office/drawing/2014/main" val="20004"/>
                    </a:ext>
                  </a:extLst>
                </a:gridCol>
                <a:gridCol w="1041779">
                  <a:extLst>
                    <a:ext uri="{9D8B030D-6E8A-4147-A177-3AD203B41FA5}">
                      <a16:colId xmlns:a16="http://schemas.microsoft.com/office/drawing/2014/main" val="20005"/>
                    </a:ext>
                  </a:extLst>
                </a:gridCol>
                <a:gridCol w="1041779">
                  <a:extLst>
                    <a:ext uri="{9D8B030D-6E8A-4147-A177-3AD203B41FA5}">
                      <a16:colId xmlns:a16="http://schemas.microsoft.com/office/drawing/2014/main" val="20006"/>
                    </a:ext>
                  </a:extLst>
                </a:gridCol>
              </a:tblGrid>
              <a:tr h="745969">
                <a:tc>
                  <a:txBody>
                    <a:bodyPr/>
                    <a:lstStyle/>
                    <a:p>
                      <a:pPr algn="ctr" latinLnBrk="1"/>
                      <a:r>
                        <a:rPr lang="en-US" altLang="ko-KR" sz="2000" b="0" dirty="0">
                          <a:solidFill>
                            <a:schemeClr val="tx1"/>
                          </a:solidFill>
                          <a:latin typeface="+mn-lt"/>
                        </a:rPr>
                        <a:t>Ranking of  buggy line</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Bug1</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Bug2</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Bug3</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Bug4</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Bug5</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Bug6</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796">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00299">
                <a:tc>
                  <a:txBody>
                    <a:bodyPr/>
                    <a:lstStyle/>
                    <a:p>
                      <a:pPr algn="ctr" latinLnBrk="1"/>
                      <a:r>
                        <a:rPr lang="en-US" altLang="ko-KR" sz="2000" b="0" dirty="0">
                          <a:solidFill>
                            <a:schemeClr val="tx1"/>
                          </a:solidFill>
                          <a:latin typeface="+mn-lt"/>
                        </a:rPr>
                        <a:t>MUSEUM</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1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00299">
                <a:tc>
                  <a:txBody>
                    <a:bodyPr/>
                    <a:lstStyle/>
                    <a:p>
                      <a:pPr algn="ctr" latinLnBrk="1"/>
                      <a:r>
                        <a:rPr lang="en-US" altLang="ko-KR" sz="2000" b="0" dirty="0">
                          <a:solidFill>
                            <a:schemeClr val="tx1"/>
                          </a:solidFill>
                          <a:latin typeface="+mn-lt"/>
                        </a:rPr>
                        <a:t>MUSEUM w/o new </a:t>
                      </a:r>
                      <a:r>
                        <a:rPr lang="en-US" altLang="ko-KR" sz="2000" b="0" dirty="0" err="1">
                          <a:solidFill>
                            <a:schemeClr val="tx1"/>
                          </a:solidFill>
                          <a:latin typeface="+mn-lt"/>
                        </a:rPr>
                        <a:t>mutators</a:t>
                      </a:r>
                      <a:endParaRPr lang="en-US" altLang="ko-KR" sz="2000" b="0" baseline="-25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C00000"/>
                          </a:solidFill>
                          <a:latin typeface="+mn-lt"/>
                        </a:rPr>
                        <a:t>1737</a:t>
                      </a:r>
                      <a:endParaRPr lang="ko-KR" altLang="en-US" sz="2000" b="1" dirty="0">
                        <a:solidFill>
                          <a:srgbClr val="C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C00000"/>
                          </a:solidFill>
                          <a:latin typeface="+mn-lt"/>
                        </a:rPr>
                        <a:t>117</a:t>
                      </a:r>
                      <a:endParaRPr lang="ko-KR" altLang="en-US" sz="2000" b="1" dirty="0">
                        <a:solidFill>
                          <a:srgbClr val="C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1" dirty="0">
                          <a:solidFill>
                            <a:srgbClr val="C00000"/>
                          </a:solidFill>
                          <a:latin typeface="+mn-lt"/>
                        </a:rPr>
                        <a:t>9</a:t>
                      </a:r>
                      <a:endParaRPr lang="ko-KR" altLang="en-US" sz="2000" b="1" dirty="0">
                        <a:solidFill>
                          <a:srgbClr val="C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3</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4796">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08717">
                <a:tc>
                  <a:txBody>
                    <a:bodyPr/>
                    <a:lstStyle/>
                    <a:p>
                      <a:pPr algn="ctr" latinLnBrk="1"/>
                      <a:r>
                        <a:rPr lang="en-US" altLang="ko-KR" sz="2000" dirty="0">
                          <a:solidFill>
                            <a:schemeClr val="tx1"/>
                          </a:solidFill>
                          <a:latin typeface="+mn-lt"/>
                        </a:rPr>
                        <a:t>Total</a:t>
                      </a:r>
                      <a:r>
                        <a:rPr lang="en-US" altLang="ko-KR" sz="2000" baseline="0" dirty="0">
                          <a:solidFill>
                            <a:schemeClr val="tx1"/>
                          </a:solidFill>
                          <a:latin typeface="+mn-lt"/>
                        </a:rPr>
                        <a:t> lines</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1939</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299</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443</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186</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186</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3482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9" name="직사각형 8"/>
          <p:cNvSpPr/>
          <p:nvPr/>
        </p:nvSpPr>
        <p:spPr>
          <a:xfrm>
            <a:off x="492368" y="2879676"/>
            <a:ext cx="8064780" cy="777922"/>
          </a:xfrm>
          <a:prstGeom prst="rect">
            <a:avLst/>
          </a:prstGeom>
          <a:noFill/>
          <a:ln w="571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519664" y="5238959"/>
            <a:ext cx="8180155" cy="830997"/>
          </a:xfrm>
          <a:prstGeom prst="rect">
            <a:avLst/>
          </a:prstGeom>
          <a:solidFill>
            <a:schemeClr val="bg1"/>
          </a:solidFill>
          <a:ln w="28575">
            <a:solidFill>
              <a:srgbClr val="0000FF"/>
            </a:solidFill>
          </a:ln>
          <a:effectLst>
            <a:outerShdw blurRad="50800" dist="38100" dir="2700000" algn="tl" rotWithShape="0">
              <a:prstClr val="black">
                <a:alpha val="40000"/>
              </a:prstClr>
            </a:outerShdw>
          </a:effectLst>
        </p:spPr>
        <p:txBody>
          <a:bodyPr wrap="square" rtlCol="0">
            <a:spAutoFit/>
          </a:bodyPr>
          <a:lstStyle/>
          <a:p>
            <a:r>
              <a:rPr lang="en-US" altLang="ko-KR" sz="2400" dirty="0"/>
              <a:t>Language-interface mutation operators effectively supplement the existing mutation operators for locating multilingual bugs </a:t>
            </a:r>
            <a:endParaRPr lang="ko-KR" altLang="en-US" sz="2400" dirty="0"/>
          </a:p>
        </p:txBody>
      </p:sp>
    </p:spTree>
    <p:extLst>
      <p:ext uri="{BB962C8B-B14F-4D97-AF65-F5344CB8AC3E}">
        <p14:creationId xmlns:p14="http://schemas.microsoft.com/office/powerpoint/2010/main" val="27111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3" y="931362"/>
            <a:ext cx="8057522" cy="727891"/>
          </a:xfrm>
        </p:spPr>
        <p:txBody>
          <a:bodyPr/>
          <a:lstStyle/>
          <a:p>
            <a:pPr algn="ctr"/>
            <a:r>
              <a:rPr lang="en-US" altLang="ko-KR" dirty="0"/>
              <a:t>MUSEUM Implementation</a:t>
            </a:r>
            <a:endParaRPr lang="ko-KR" altLang="en-US" dirty="0"/>
          </a:p>
        </p:txBody>
      </p:sp>
      <p:sp>
        <p:nvSpPr>
          <p:cNvPr id="4" name="날짜 개체 틀 3"/>
          <p:cNvSpPr>
            <a:spLocks noGrp="1"/>
          </p:cNvSpPr>
          <p:nvPr>
            <p:ph type="dt" sz="half" idx="10"/>
          </p:nvPr>
        </p:nvSpPr>
        <p:spPr/>
        <p:txBody>
          <a:bodyPr/>
          <a:lstStyle/>
          <a:p>
            <a:fld id="{9A451EC3-01C6-403E-85FF-7EA5F4BA22DF}"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44</a:t>
            </a:fld>
            <a:endParaRPr lang="ko-KR" altLang="en-US"/>
          </a:p>
        </p:txBody>
      </p:sp>
      <p:graphicFrame>
        <p:nvGraphicFramePr>
          <p:cNvPr id="7" name="표 6"/>
          <p:cNvGraphicFramePr>
            <a:graphicFrameLocks noGrp="1"/>
          </p:cNvGraphicFramePr>
          <p:nvPr>
            <p:extLst/>
          </p:nvPr>
        </p:nvGraphicFramePr>
        <p:xfrm>
          <a:off x="457203" y="1851877"/>
          <a:ext cx="8238863" cy="2850752"/>
        </p:xfrm>
        <a:graphic>
          <a:graphicData uri="http://schemas.openxmlformats.org/drawingml/2006/table">
            <a:tbl>
              <a:tblPr firstRow="1" bandRow="1">
                <a:tableStyleId>{5C22544A-7EE6-4342-B048-85BDC9FD1C3A}</a:tableStyleId>
              </a:tblPr>
              <a:tblGrid>
                <a:gridCol w="1466273">
                  <a:extLst>
                    <a:ext uri="{9D8B030D-6E8A-4147-A177-3AD203B41FA5}">
                      <a16:colId xmlns:a16="http://schemas.microsoft.com/office/drawing/2014/main" val="20000"/>
                    </a:ext>
                  </a:extLst>
                </a:gridCol>
                <a:gridCol w="1514034">
                  <a:extLst>
                    <a:ext uri="{9D8B030D-6E8A-4147-A177-3AD203B41FA5}">
                      <a16:colId xmlns:a16="http://schemas.microsoft.com/office/drawing/2014/main" val="20001"/>
                    </a:ext>
                  </a:extLst>
                </a:gridCol>
                <a:gridCol w="1514034">
                  <a:extLst>
                    <a:ext uri="{9D8B030D-6E8A-4147-A177-3AD203B41FA5}">
                      <a16:colId xmlns:a16="http://schemas.microsoft.com/office/drawing/2014/main" val="20002"/>
                    </a:ext>
                  </a:extLst>
                </a:gridCol>
                <a:gridCol w="1514034">
                  <a:extLst>
                    <a:ext uri="{9D8B030D-6E8A-4147-A177-3AD203B41FA5}">
                      <a16:colId xmlns:a16="http://schemas.microsoft.com/office/drawing/2014/main" val="20003"/>
                    </a:ext>
                  </a:extLst>
                </a:gridCol>
                <a:gridCol w="1148503">
                  <a:extLst>
                    <a:ext uri="{9D8B030D-6E8A-4147-A177-3AD203B41FA5}">
                      <a16:colId xmlns:a16="http://schemas.microsoft.com/office/drawing/2014/main" val="20004"/>
                    </a:ext>
                  </a:extLst>
                </a:gridCol>
                <a:gridCol w="1081985">
                  <a:extLst>
                    <a:ext uri="{9D8B030D-6E8A-4147-A177-3AD203B41FA5}">
                      <a16:colId xmlns:a16="http://schemas.microsoft.com/office/drawing/2014/main" val="20005"/>
                    </a:ext>
                  </a:extLst>
                </a:gridCol>
              </a:tblGrid>
              <a:tr h="580324">
                <a:tc rowSpan="2">
                  <a:txBody>
                    <a:bodyPr/>
                    <a:lstStyle/>
                    <a:p>
                      <a:pPr latinLnBrk="1"/>
                      <a:r>
                        <a:rPr lang="en-US" altLang="ko-KR" sz="2400" b="0" dirty="0">
                          <a:solidFill>
                            <a:schemeClr val="tx1"/>
                          </a:solidFill>
                          <a:latin typeface="+mn-lt"/>
                        </a:rPr>
                        <a:t>Language</a:t>
                      </a:r>
                      <a:endParaRPr lang="ko-KR" altLang="en-US" sz="24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latinLnBrk="1"/>
                      <a:r>
                        <a:rPr lang="en-US" altLang="ko-KR" sz="2400" b="0" dirty="0">
                          <a:solidFill>
                            <a:schemeClr val="tx1"/>
                          </a:solidFill>
                          <a:latin typeface="+mn-lt"/>
                        </a:rPr>
                        <a:t>Coverage</a:t>
                      </a:r>
                      <a:r>
                        <a:rPr lang="en-US" altLang="ko-KR" sz="2400" b="0" baseline="0" dirty="0">
                          <a:solidFill>
                            <a:schemeClr val="tx1"/>
                          </a:solidFill>
                          <a:latin typeface="+mn-lt"/>
                        </a:rPr>
                        <a:t> </a:t>
                      </a:r>
                    </a:p>
                    <a:p>
                      <a:pPr algn="ctr" latinLnBrk="1"/>
                      <a:r>
                        <a:rPr lang="en-US" altLang="ko-KR" sz="2400" b="0" baseline="0" dirty="0">
                          <a:solidFill>
                            <a:schemeClr val="tx1"/>
                          </a:solidFill>
                          <a:latin typeface="+mn-lt"/>
                        </a:rPr>
                        <a:t>tool</a:t>
                      </a:r>
                      <a:endParaRPr lang="ko-KR" altLang="en-US" sz="24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latinLnBrk="1"/>
                      <a:r>
                        <a:rPr lang="en-US" altLang="ko-KR" sz="2400" b="0" dirty="0">
                          <a:solidFill>
                            <a:schemeClr val="tx1"/>
                          </a:solidFill>
                          <a:latin typeface="+mn-lt"/>
                        </a:rPr>
                        <a:t>Mutation </a:t>
                      </a:r>
                    </a:p>
                    <a:p>
                      <a:pPr algn="ctr" latinLnBrk="1"/>
                      <a:r>
                        <a:rPr lang="en-US" altLang="ko-KR" sz="2400" b="0" dirty="0">
                          <a:solidFill>
                            <a:schemeClr val="tx1"/>
                          </a:solidFill>
                          <a:latin typeface="+mn-lt"/>
                        </a:rPr>
                        <a:t>tool</a:t>
                      </a:r>
                      <a:endParaRPr lang="ko-KR" altLang="en-US" sz="24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latinLnBrk="1"/>
                      <a:r>
                        <a:rPr lang="en-US" altLang="ko-KR" sz="2400" b="0" dirty="0">
                          <a:solidFill>
                            <a:schemeClr val="tx1"/>
                          </a:solidFill>
                          <a:latin typeface="+mn-lt"/>
                        </a:rPr>
                        <a:t>MUSEUM </a:t>
                      </a:r>
                    </a:p>
                    <a:p>
                      <a:pPr algn="ctr" latinLnBrk="1"/>
                      <a:r>
                        <a:rPr lang="en-US" altLang="ko-KR" sz="2400" b="0" dirty="0">
                          <a:solidFill>
                            <a:schemeClr val="tx1"/>
                          </a:solidFill>
                          <a:latin typeface="+mn-lt"/>
                        </a:rPr>
                        <a:t>code</a:t>
                      </a:r>
                      <a:endParaRPr lang="ko-KR" altLang="en-US" sz="24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latinLnBrk="1"/>
                      <a:r>
                        <a:rPr lang="en-US" altLang="ko-KR" sz="2400" b="0" dirty="0">
                          <a:solidFill>
                            <a:schemeClr val="tx1"/>
                          </a:solidFill>
                          <a:latin typeface="+mn-lt"/>
                        </a:rPr>
                        <a:t>#</a:t>
                      </a:r>
                      <a:r>
                        <a:rPr lang="en-US" altLang="ko-KR" sz="2400" b="0" baseline="0" dirty="0">
                          <a:solidFill>
                            <a:schemeClr val="tx1"/>
                          </a:solidFill>
                          <a:latin typeface="+mn-lt"/>
                        </a:rPr>
                        <a:t> of mu. op</a:t>
                      </a:r>
                      <a:endParaRPr lang="ko-KR" altLang="en-US" sz="24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10000"/>
                  </a:ext>
                </a:extLst>
              </a:tr>
              <a:tr h="580324">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en-US" altLang="ko-KR" sz="2400" b="0" dirty="0">
                          <a:solidFill>
                            <a:schemeClr val="tx1"/>
                          </a:solidFill>
                          <a:latin typeface="+mn-lt"/>
                        </a:rPr>
                        <a:t>Existing</a:t>
                      </a:r>
                      <a:endParaRPr lang="ko-KR" altLang="en-US" sz="24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400" b="0" dirty="0">
                          <a:solidFill>
                            <a:schemeClr val="tx1"/>
                          </a:solidFill>
                          <a:latin typeface="+mn-lt"/>
                        </a:rPr>
                        <a:t>New</a:t>
                      </a:r>
                      <a:endParaRPr lang="ko-KR" altLang="en-US" sz="24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656">
                <a:tc>
                  <a:txBody>
                    <a:bodyPr/>
                    <a:lstStyle/>
                    <a:p>
                      <a:pPr latinLnBrk="1"/>
                      <a:endParaRPr lang="ko-KR" altLang="en-US" sz="2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 dirty="0">
                          <a:solidFill>
                            <a:schemeClr val="tx1"/>
                          </a:solidFill>
                          <a:latin typeface="+mn-lt"/>
                        </a:rPr>
                        <a:t>c</a:t>
                      </a:r>
                      <a:endParaRPr lang="ko-KR" altLang="en-US" sz="2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2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2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latinLnBrk="1"/>
                      <a:endParaRPr lang="ko-KR" altLang="en-US" sz="2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10002"/>
                  </a:ext>
                </a:extLst>
              </a:tr>
              <a:tr h="820224">
                <a:tc>
                  <a:txBody>
                    <a:bodyPr/>
                    <a:lstStyle/>
                    <a:p>
                      <a:pPr algn="ctr" latinLnBrk="1"/>
                      <a:r>
                        <a:rPr lang="en-US" altLang="ko-KR" sz="2400" dirty="0">
                          <a:solidFill>
                            <a:schemeClr val="tx1"/>
                          </a:solidFill>
                          <a:latin typeface="+mn-lt"/>
                        </a:rPr>
                        <a:t>C</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400" dirty="0" err="1">
                          <a:solidFill>
                            <a:schemeClr val="tx1"/>
                          </a:solidFill>
                          <a:latin typeface="+mn-lt"/>
                        </a:rPr>
                        <a:t>Gcov</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400" dirty="0" err="1">
                          <a:solidFill>
                            <a:schemeClr val="tx1"/>
                          </a:solidFill>
                          <a:latin typeface="+mn-lt"/>
                        </a:rPr>
                        <a:t>Proteum</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400" dirty="0">
                          <a:solidFill>
                            <a:schemeClr val="tx1"/>
                          </a:solidFill>
                          <a:latin typeface="+mn-lt"/>
                        </a:rPr>
                        <a:t>1,500</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400" dirty="0">
                          <a:solidFill>
                            <a:schemeClr val="tx1"/>
                          </a:solidFill>
                          <a:latin typeface="+mn-lt"/>
                        </a:rPr>
                        <a:t>75</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t>10</a:t>
                      </a:r>
                      <a:endParaRPr lang="ko-KR"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20224">
                <a:tc>
                  <a:txBody>
                    <a:bodyPr/>
                    <a:lstStyle/>
                    <a:p>
                      <a:pPr algn="ctr" latinLnBrk="1"/>
                      <a:r>
                        <a:rPr lang="en-US" altLang="ko-KR" sz="2400" dirty="0">
                          <a:solidFill>
                            <a:schemeClr val="tx1"/>
                          </a:solidFill>
                          <a:latin typeface="+mn-lt"/>
                        </a:rPr>
                        <a:t>Java</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400" dirty="0">
                          <a:solidFill>
                            <a:schemeClr val="tx1"/>
                          </a:solidFill>
                          <a:latin typeface="+mn-lt"/>
                        </a:rPr>
                        <a:t>PIT</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400" dirty="0">
                          <a:solidFill>
                            <a:schemeClr val="tx1"/>
                          </a:solidFill>
                          <a:latin typeface="+mn-lt"/>
                        </a:rPr>
                        <a:t>PIT</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400" dirty="0">
                          <a:solidFill>
                            <a:schemeClr val="tx1"/>
                          </a:solidFill>
                          <a:latin typeface="+mn-lt"/>
                        </a:rPr>
                        <a:t>1,800</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400" dirty="0">
                          <a:solidFill>
                            <a:schemeClr val="tx1"/>
                          </a:solidFill>
                          <a:latin typeface="+mn-lt"/>
                        </a:rPr>
                        <a:t>14</a:t>
                      </a:r>
                      <a:endParaRPr lang="ko-KR" altLang="en-US" sz="2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t>1</a:t>
                      </a:r>
                      <a:endParaRPr lang="ko-KR"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1751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60509" y="-37804"/>
            <a:ext cx="8057522" cy="727891"/>
          </a:xfrm>
        </p:spPr>
        <p:txBody>
          <a:bodyPr/>
          <a:lstStyle/>
          <a:p>
            <a:pPr algn="ctr"/>
            <a:r>
              <a:rPr lang="en-US" altLang="ko-KR" dirty="0"/>
              <a:t>New Mutation Operators</a:t>
            </a:r>
            <a:endParaRPr lang="ko-KR" altLang="en-US" dirty="0"/>
          </a:p>
        </p:txBody>
      </p:sp>
      <p:sp>
        <p:nvSpPr>
          <p:cNvPr id="4" name="날짜 개체 틀 3"/>
          <p:cNvSpPr>
            <a:spLocks noGrp="1"/>
          </p:cNvSpPr>
          <p:nvPr>
            <p:ph type="dt" sz="half" idx="10"/>
          </p:nvPr>
        </p:nvSpPr>
        <p:spPr/>
        <p:txBody>
          <a:bodyPr/>
          <a:lstStyle/>
          <a:p>
            <a:fld id="{1E9ECF6E-EC9A-41DA-8ADA-A0166C8FFC63}"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45</a:t>
            </a:fld>
            <a:endParaRPr lang="ko-KR" altLang="en-US"/>
          </a:p>
        </p:txBody>
      </p:sp>
      <p:graphicFrame>
        <p:nvGraphicFramePr>
          <p:cNvPr id="7" name="표 6"/>
          <p:cNvGraphicFramePr>
            <a:graphicFrameLocks noGrp="1"/>
          </p:cNvGraphicFramePr>
          <p:nvPr>
            <p:extLst/>
          </p:nvPr>
        </p:nvGraphicFramePr>
        <p:xfrm>
          <a:off x="601732" y="690087"/>
          <a:ext cx="7975075" cy="5659237"/>
        </p:xfrm>
        <a:graphic>
          <a:graphicData uri="http://schemas.openxmlformats.org/drawingml/2006/table">
            <a:tbl>
              <a:tblPr firstRow="1" bandRow="1">
                <a:tableStyleId>{5C22544A-7EE6-4342-B048-85BDC9FD1C3A}</a:tableStyleId>
              </a:tblPr>
              <a:tblGrid>
                <a:gridCol w="522052">
                  <a:extLst>
                    <a:ext uri="{9D8B030D-6E8A-4147-A177-3AD203B41FA5}">
                      <a16:colId xmlns:a16="http://schemas.microsoft.com/office/drawing/2014/main" val="20000"/>
                    </a:ext>
                  </a:extLst>
                </a:gridCol>
                <a:gridCol w="4512875">
                  <a:extLst>
                    <a:ext uri="{9D8B030D-6E8A-4147-A177-3AD203B41FA5}">
                      <a16:colId xmlns:a16="http://schemas.microsoft.com/office/drawing/2014/main" val="20001"/>
                    </a:ext>
                  </a:extLst>
                </a:gridCol>
                <a:gridCol w="2940148">
                  <a:extLst>
                    <a:ext uri="{9D8B030D-6E8A-4147-A177-3AD203B41FA5}">
                      <a16:colId xmlns:a16="http://schemas.microsoft.com/office/drawing/2014/main" val="20002"/>
                    </a:ext>
                  </a:extLst>
                </a:gridCol>
              </a:tblGrid>
              <a:tr h="421627">
                <a:tc>
                  <a:txBody>
                    <a:bodyPr/>
                    <a:lstStyle/>
                    <a:p>
                      <a:pPr latinLnBrk="1"/>
                      <a:r>
                        <a:rPr lang="en-US" altLang="ko-KR" sz="2000" b="0" dirty="0">
                          <a:solidFill>
                            <a:schemeClr val="tx1"/>
                          </a:solidFill>
                          <a:latin typeface="+mn-lt"/>
                        </a:rPr>
                        <a:t>No.</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Mutation operator</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Corresponding language</a:t>
                      </a:r>
                      <a:r>
                        <a:rPr lang="en-US" altLang="ko-KR" sz="2000" b="0" baseline="0" dirty="0">
                          <a:solidFill>
                            <a:schemeClr val="tx1"/>
                          </a:solidFill>
                          <a:latin typeface="+mn-lt"/>
                        </a:rPr>
                        <a:t> interface rule</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139">
                <a:tc>
                  <a:txBody>
                    <a:bodyPr/>
                    <a:lstStyle/>
                    <a:p>
                      <a:pPr latinLnBrk="1"/>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278">
                <a:tc>
                  <a:txBody>
                    <a:bodyPr/>
                    <a:lstStyle/>
                    <a:p>
                      <a:pPr latinLnBrk="1"/>
                      <a:r>
                        <a:rPr lang="en-US" altLang="ko-KR" sz="2000" dirty="0">
                          <a:solidFill>
                            <a:schemeClr val="tx1"/>
                          </a:solidFill>
                          <a:latin typeface="+mn-lt"/>
                        </a:rPr>
                        <a:t>1</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Courier New" panose="02070309020205020404" pitchFamily="49" charset="0"/>
                          <a:cs typeface="Courier New" panose="02070309020205020404" pitchFamily="49" charset="0"/>
                        </a:rPr>
                        <a:t>Clear-pending-exceptions</a:t>
                      </a:r>
                      <a:endParaRPr lang="ko-KR" alt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latinLnBrk="1"/>
                      <a:r>
                        <a:rPr lang="en-US" altLang="ko-KR" sz="2000" dirty="0">
                          <a:solidFill>
                            <a:schemeClr val="tx1"/>
                          </a:solidFill>
                          <a:latin typeface="+mn-lt"/>
                        </a:rPr>
                        <a:t>JVM state constraints</a:t>
                      </a:r>
                      <a:endParaRPr lang="ko-KR" altLang="en-US" sz="2000" dirty="0">
                        <a:solidFill>
                          <a:schemeClr val="tx1"/>
                        </a:solidFill>
                        <a:latin typeface="+mn-lt"/>
                      </a:endParaRPr>
                    </a:p>
                  </a:txBody>
                  <a:tcPr marL="28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48278">
                <a:tc>
                  <a:txBody>
                    <a:bodyPr/>
                    <a:lstStyle/>
                    <a:p>
                      <a:pPr latinLnBrk="1"/>
                      <a:r>
                        <a:rPr lang="en-US" altLang="ko-KR" sz="2000" dirty="0">
                          <a:solidFill>
                            <a:schemeClr val="tx1"/>
                          </a:solidFill>
                          <a:latin typeface="+mn-lt"/>
                        </a:rPr>
                        <a:t>2</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Courier New" panose="02070309020205020404" pitchFamily="49" charset="0"/>
                          <a:cs typeface="Courier New" panose="02070309020205020404" pitchFamily="49" charset="0"/>
                        </a:rPr>
                        <a:t>Propagate-pending-exceptions</a:t>
                      </a:r>
                      <a:endParaRPr lang="ko-KR" alt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r" latinLnBrk="1"/>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48278">
                <a:tc>
                  <a:txBody>
                    <a:bodyPr/>
                    <a:lstStyle/>
                    <a:p>
                      <a:pPr latinLnBrk="1"/>
                      <a:r>
                        <a:rPr lang="en-US" altLang="ko-KR" sz="2000" dirty="0">
                          <a:solidFill>
                            <a:schemeClr val="tx1"/>
                          </a:solidFill>
                          <a:latin typeface="+mn-lt"/>
                        </a:rPr>
                        <a:t>3</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Courier New" panose="02070309020205020404" pitchFamily="49" charset="0"/>
                          <a:cs typeface="Courier New" panose="02070309020205020404" pitchFamily="49" charset="0"/>
                        </a:rPr>
                        <a:t>Type-cast-to-</a:t>
                      </a:r>
                      <a:r>
                        <a:rPr lang="en-US" altLang="ko-KR" sz="2000" dirty="0" err="1">
                          <a:solidFill>
                            <a:schemeClr val="tx1"/>
                          </a:solidFill>
                          <a:latin typeface="Courier New" panose="02070309020205020404" pitchFamily="49" charset="0"/>
                          <a:cs typeface="Courier New" panose="02070309020205020404" pitchFamily="49" charset="0"/>
                        </a:rPr>
                        <a:t>jboolean</a:t>
                      </a:r>
                      <a:endParaRPr lang="ko-KR" alt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dirty="0">
                          <a:solidFill>
                            <a:schemeClr val="tx1"/>
                          </a:solidFill>
                          <a:latin typeface="+mn-lt"/>
                        </a:rPr>
                        <a:t>Type constraints</a:t>
                      </a:r>
                      <a:endParaRPr lang="ko-KR" altLang="en-US" sz="2000" dirty="0">
                        <a:solidFill>
                          <a:schemeClr val="tx1"/>
                        </a:solidFill>
                        <a:latin typeface="+mn-lt"/>
                      </a:endParaRPr>
                    </a:p>
                  </a:txBody>
                  <a:tcPr marL="28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48278">
                <a:tc>
                  <a:txBody>
                    <a:bodyPr/>
                    <a:lstStyle/>
                    <a:p>
                      <a:pPr latinLnBrk="1"/>
                      <a:r>
                        <a:rPr lang="en-US" altLang="ko-KR" sz="2000" dirty="0">
                          <a:solidFill>
                            <a:schemeClr val="tx1"/>
                          </a:solidFill>
                          <a:latin typeface="+mn-lt"/>
                        </a:rPr>
                        <a:t>4</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Courier New" panose="02070309020205020404" pitchFamily="49" charset="0"/>
                          <a:cs typeface="Courier New" panose="02070309020205020404" pitchFamily="49" charset="0"/>
                        </a:rPr>
                        <a:t>Type-cast-to-superclass</a:t>
                      </a:r>
                      <a:endParaRPr lang="ko-KR" alt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r" latinLnBrk="1"/>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48278">
                <a:tc>
                  <a:txBody>
                    <a:bodyPr/>
                    <a:lstStyle/>
                    <a:p>
                      <a:pPr latinLnBrk="1"/>
                      <a:r>
                        <a:rPr lang="en-US" altLang="ko-KR" sz="2000" dirty="0">
                          <a:solidFill>
                            <a:schemeClr val="tx1"/>
                          </a:solidFill>
                          <a:latin typeface="+mn-lt"/>
                        </a:rPr>
                        <a:t>5</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Courier New" panose="02070309020205020404" pitchFamily="49" charset="0"/>
                          <a:cs typeface="Courier New" panose="02070309020205020404" pitchFamily="49" charset="0"/>
                        </a:rPr>
                        <a:t>Make-global-reference</a:t>
                      </a:r>
                      <a:endParaRPr lang="ko-KR" alt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pPr algn="l" latinLnBrk="1"/>
                      <a:r>
                        <a:rPr lang="en-US" altLang="ko-KR" sz="2000" dirty="0">
                          <a:solidFill>
                            <a:schemeClr val="tx1"/>
                          </a:solidFill>
                          <a:latin typeface="+mn-lt"/>
                        </a:rPr>
                        <a:t>Resource constraints</a:t>
                      </a:r>
                      <a:endParaRPr lang="ko-KR" altLang="en-US" sz="2000" dirty="0">
                        <a:solidFill>
                          <a:schemeClr val="tx1"/>
                        </a:solidFill>
                        <a:latin typeface="+mn-lt"/>
                      </a:endParaRPr>
                    </a:p>
                  </a:txBody>
                  <a:tcPr marL="28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48278">
                <a:tc>
                  <a:txBody>
                    <a:bodyPr/>
                    <a:lstStyle/>
                    <a:p>
                      <a:pPr latinLnBrk="1"/>
                      <a:r>
                        <a:rPr lang="en-US" altLang="ko-KR" sz="2000" dirty="0">
                          <a:solidFill>
                            <a:schemeClr val="tx1"/>
                          </a:solidFill>
                          <a:latin typeface="+mn-lt"/>
                        </a:rPr>
                        <a:t>6</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Courier New" panose="02070309020205020404" pitchFamily="49" charset="0"/>
                          <a:cs typeface="Courier New" panose="02070309020205020404" pitchFamily="49" charset="0"/>
                        </a:rPr>
                        <a:t>Remove-global-reference</a:t>
                      </a:r>
                      <a:endParaRPr lang="ko-KR" alt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r" latinLnBrk="1"/>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48278">
                <a:tc>
                  <a:txBody>
                    <a:bodyPr/>
                    <a:lstStyle/>
                    <a:p>
                      <a:pPr latinLnBrk="1"/>
                      <a:r>
                        <a:rPr lang="en-US" altLang="ko-KR" sz="2000" dirty="0">
                          <a:solidFill>
                            <a:schemeClr val="tx1"/>
                          </a:solidFill>
                          <a:latin typeface="+mn-lt"/>
                        </a:rPr>
                        <a:t>7</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Courier New" panose="02070309020205020404" pitchFamily="49" charset="0"/>
                          <a:cs typeface="Courier New" panose="02070309020205020404" pitchFamily="49" charset="0"/>
                        </a:rPr>
                        <a:t>Make-weak-global-reference</a:t>
                      </a:r>
                      <a:endParaRPr lang="ko-KR" alt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r" latinLnBrk="1"/>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48278">
                <a:tc>
                  <a:txBody>
                    <a:bodyPr/>
                    <a:lstStyle/>
                    <a:p>
                      <a:pPr latinLnBrk="1"/>
                      <a:r>
                        <a:rPr lang="en-US" altLang="ko-KR" sz="2000" dirty="0">
                          <a:solidFill>
                            <a:schemeClr val="tx1"/>
                          </a:solidFill>
                          <a:latin typeface="+mn-lt"/>
                        </a:rPr>
                        <a:t>8</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Courier New" panose="02070309020205020404" pitchFamily="49" charset="0"/>
                          <a:cs typeface="Courier New" panose="02070309020205020404" pitchFamily="49" charset="0"/>
                        </a:rPr>
                        <a:t>Remove-weak-global-reference</a:t>
                      </a:r>
                      <a:endParaRPr lang="ko-KR" alt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r" latinLnBrk="1"/>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48278">
                <a:tc>
                  <a:txBody>
                    <a:bodyPr/>
                    <a:lstStyle/>
                    <a:p>
                      <a:pPr latinLnBrk="1"/>
                      <a:r>
                        <a:rPr lang="en-US" altLang="ko-KR" sz="2000" dirty="0">
                          <a:solidFill>
                            <a:schemeClr val="tx1"/>
                          </a:solidFill>
                          <a:latin typeface="+mn-lt"/>
                        </a:rPr>
                        <a:t>9</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Courier New" panose="02070309020205020404" pitchFamily="49" charset="0"/>
                          <a:cs typeface="Courier New" panose="02070309020205020404" pitchFamily="49" charset="0"/>
                        </a:rPr>
                        <a:t>Make-local-reference</a:t>
                      </a:r>
                      <a:endParaRPr lang="ko-KR" alt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r" latinLnBrk="1"/>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48278">
                <a:tc>
                  <a:txBody>
                    <a:bodyPr/>
                    <a:lstStyle/>
                    <a:p>
                      <a:pPr latinLnBrk="1"/>
                      <a:r>
                        <a:rPr lang="en-US" altLang="ko-KR" sz="2000" dirty="0">
                          <a:solidFill>
                            <a:schemeClr val="tx1"/>
                          </a:solidFill>
                          <a:latin typeface="+mn-lt"/>
                        </a:rPr>
                        <a:t>10</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Courier New" panose="02070309020205020404" pitchFamily="49" charset="0"/>
                          <a:cs typeface="Courier New" panose="02070309020205020404" pitchFamily="49" charset="0"/>
                        </a:rPr>
                        <a:t>Remove-local-reference</a:t>
                      </a:r>
                      <a:endParaRPr lang="ko-KR" alt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r" latinLnBrk="1"/>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448278">
                <a:tc>
                  <a:txBody>
                    <a:bodyPr/>
                    <a:lstStyle/>
                    <a:p>
                      <a:pPr latinLnBrk="1"/>
                      <a:r>
                        <a:rPr lang="en-US" altLang="ko-KR" sz="2000" dirty="0">
                          <a:solidFill>
                            <a:schemeClr val="tx1"/>
                          </a:solidFill>
                          <a:latin typeface="+mn-lt"/>
                        </a:rPr>
                        <a:t>11</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Courier New" panose="02070309020205020404" pitchFamily="49" charset="0"/>
                          <a:cs typeface="Courier New" panose="02070309020205020404" pitchFamily="49" charset="0"/>
                        </a:rPr>
                        <a:t>Pin-Java-object</a:t>
                      </a:r>
                      <a:endParaRPr lang="ko-KR" altLang="en-US" sz="200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r" latinLnBrk="1"/>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20693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60509" y="201350"/>
            <a:ext cx="8057522" cy="727891"/>
          </a:xfrm>
        </p:spPr>
        <p:txBody>
          <a:bodyPr/>
          <a:lstStyle/>
          <a:p>
            <a:pPr algn="ctr"/>
            <a:r>
              <a:rPr lang="en-US" altLang="ko-KR" dirty="0"/>
              <a:t>Study Objects (Size, #TC)</a:t>
            </a:r>
            <a:endParaRPr lang="ko-KR" altLang="en-US" dirty="0"/>
          </a:p>
        </p:txBody>
      </p:sp>
      <p:sp>
        <p:nvSpPr>
          <p:cNvPr id="4" name="날짜 개체 틀 3"/>
          <p:cNvSpPr>
            <a:spLocks noGrp="1"/>
          </p:cNvSpPr>
          <p:nvPr>
            <p:ph type="dt" sz="half" idx="10"/>
          </p:nvPr>
        </p:nvSpPr>
        <p:spPr/>
        <p:txBody>
          <a:bodyPr/>
          <a:lstStyle/>
          <a:p>
            <a:fld id="{91FDCC9B-226C-4CB9-BA32-9432168876A2}"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46</a:t>
            </a:fld>
            <a:endParaRPr lang="ko-KR" altLang="en-US"/>
          </a:p>
        </p:txBody>
      </p:sp>
      <p:graphicFrame>
        <p:nvGraphicFramePr>
          <p:cNvPr id="7" name="표 6"/>
          <p:cNvGraphicFramePr>
            <a:graphicFrameLocks noGrp="1"/>
          </p:cNvGraphicFramePr>
          <p:nvPr>
            <p:extLst/>
          </p:nvPr>
        </p:nvGraphicFramePr>
        <p:xfrm>
          <a:off x="560508" y="1188552"/>
          <a:ext cx="7966192" cy="3957565"/>
        </p:xfrm>
        <a:graphic>
          <a:graphicData uri="http://schemas.openxmlformats.org/drawingml/2006/table">
            <a:tbl>
              <a:tblPr firstRow="1" bandRow="1">
                <a:tableStyleId>{5C22544A-7EE6-4342-B048-85BDC9FD1C3A}</a:tableStyleId>
              </a:tblPr>
              <a:tblGrid>
                <a:gridCol w="749677">
                  <a:extLst>
                    <a:ext uri="{9D8B030D-6E8A-4147-A177-3AD203B41FA5}">
                      <a16:colId xmlns:a16="http://schemas.microsoft.com/office/drawing/2014/main" val="20000"/>
                    </a:ext>
                  </a:extLst>
                </a:gridCol>
                <a:gridCol w="2183642">
                  <a:extLst>
                    <a:ext uri="{9D8B030D-6E8A-4147-A177-3AD203B41FA5}">
                      <a16:colId xmlns:a16="http://schemas.microsoft.com/office/drawing/2014/main" val="20001"/>
                    </a:ext>
                  </a:extLst>
                </a:gridCol>
                <a:gridCol w="1092241">
                  <a:extLst>
                    <a:ext uri="{9D8B030D-6E8A-4147-A177-3AD203B41FA5}">
                      <a16:colId xmlns:a16="http://schemas.microsoft.com/office/drawing/2014/main" val="20002"/>
                    </a:ext>
                  </a:extLst>
                </a:gridCol>
                <a:gridCol w="1059375">
                  <a:extLst>
                    <a:ext uri="{9D8B030D-6E8A-4147-A177-3AD203B41FA5}">
                      <a16:colId xmlns:a16="http://schemas.microsoft.com/office/drawing/2014/main" val="20003"/>
                    </a:ext>
                  </a:extLst>
                </a:gridCol>
                <a:gridCol w="1022643">
                  <a:extLst>
                    <a:ext uri="{9D8B030D-6E8A-4147-A177-3AD203B41FA5}">
                      <a16:colId xmlns:a16="http://schemas.microsoft.com/office/drawing/2014/main" val="20004"/>
                    </a:ext>
                  </a:extLst>
                </a:gridCol>
                <a:gridCol w="1098958">
                  <a:extLst>
                    <a:ext uri="{9D8B030D-6E8A-4147-A177-3AD203B41FA5}">
                      <a16:colId xmlns:a16="http://schemas.microsoft.com/office/drawing/2014/main" val="20005"/>
                    </a:ext>
                  </a:extLst>
                </a:gridCol>
                <a:gridCol w="759656">
                  <a:extLst>
                    <a:ext uri="{9D8B030D-6E8A-4147-A177-3AD203B41FA5}">
                      <a16:colId xmlns:a16="http://schemas.microsoft.com/office/drawing/2014/main" val="20006"/>
                    </a:ext>
                  </a:extLst>
                </a:gridCol>
              </a:tblGrid>
              <a:tr h="448278">
                <a:tc rowSpan="3">
                  <a:txBody>
                    <a:bodyPr/>
                    <a:lstStyle/>
                    <a:p>
                      <a:pPr latinLnBrk="1"/>
                      <a:r>
                        <a:rPr lang="en-US" altLang="ko-KR" sz="2000" b="0" dirty="0">
                          <a:solidFill>
                            <a:schemeClr val="tx1"/>
                          </a:solidFill>
                          <a:latin typeface="+mn-lt"/>
                        </a:rPr>
                        <a:t>Bug</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latinLnBrk="1"/>
                      <a:r>
                        <a:rPr lang="en-US" altLang="ko-KR" sz="2000" b="0" dirty="0">
                          <a:solidFill>
                            <a:schemeClr val="tx1"/>
                          </a:solidFill>
                          <a:latin typeface="+mn-lt"/>
                        </a:rPr>
                        <a:t>Project</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latinLnBrk="1"/>
                      <a:r>
                        <a:rPr lang="en-US" altLang="ko-KR" sz="2000" b="0" dirty="0">
                          <a:solidFill>
                            <a:schemeClr val="tx1"/>
                          </a:solidFill>
                          <a:latin typeface="+mn-lt"/>
                        </a:rPr>
                        <a:t>Size</a:t>
                      </a:r>
                      <a:r>
                        <a:rPr lang="en-US" altLang="ko-KR" sz="2000" b="0" baseline="0" dirty="0">
                          <a:solidFill>
                            <a:schemeClr val="tx1"/>
                          </a:solidFill>
                          <a:latin typeface="+mn-lt"/>
                        </a:rPr>
                        <a:t> of target program</a:t>
                      </a:r>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rowSpan="3">
                  <a:txBody>
                    <a:bodyPr/>
                    <a:lstStyle/>
                    <a:p>
                      <a:pPr algn="ctr" latinLnBrk="1"/>
                      <a:r>
                        <a:rPr lang="en-US" altLang="ko-KR" sz="2000" b="0" dirty="0">
                          <a:solidFill>
                            <a:schemeClr val="tx1"/>
                          </a:solidFill>
                          <a:latin typeface="+mn-lt"/>
                        </a:rPr>
                        <a:t># of TC used</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24139">
                <a:tc vMerge="1">
                  <a:txBody>
                    <a:bodyPr/>
                    <a:lstStyle/>
                    <a:p>
                      <a:pPr latinLnBrk="1"/>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latinLnBrk="1"/>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latinLnBrk="1"/>
                      <a:r>
                        <a:rPr lang="en-US" altLang="ko-KR" sz="2000" b="0" dirty="0">
                          <a:solidFill>
                            <a:schemeClr val="tx1"/>
                          </a:solidFill>
                          <a:latin typeface="+mn-lt"/>
                        </a:rPr>
                        <a:t>Java</a:t>
                      </a:r>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gridSpan="2">
                  <a:txBody>
                    <a:bodyPr/>
                    <a:lstStyle/>
                    <a:p>
                      <a:pPr algn="ctr" latinLnBrk="1"/>
                      <a:r>
                        <a:rPr lang="en-US" altLang="ko-KR" sz="2000" b="0" dirty="0" err="1">
                          <a:solidFill>
                            <a:schemeClr val="tx1"/>
                          </a:solidFill>
                          <a:latin typeface="+mn-lt"/>
                        </a:rPr>
                        <a:t>NativeC</a:t>
                      </a:r>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vMerge="1">
                  <a:txBody>
                    <a:bodyPr/>
                    <a:lstStyle/>
                    <a:p>
                      <a:pPr algn="ctr" latinLnBrk="1"/>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24139">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en-US" altLang="ko-KR" sz="2000" b="0" dirty="0">
                          <a:solidFill>
                            <a:schemeClr val="tx1"/>
                          </a:solidFill>
                          <a:latin typeface="+mn-lt"/>
                        </a:rPr>
                        <a:t>Files</a:t>
                      </a:r>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LOC</a:t>
                      </a:r>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Files</a:t>
                      </a:r>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LOC</a:t>
                      </a:r>
                      <a:endParaRPr lang="ko-KR" altLang="en-US" sz="20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latinLnBrk="1"/>
                      <a:endParaRPr lang="ko-KR" altLang="en-US"/>
                    </a:p>
                  </a:txBody>
                  <a:tcPr/>
                </a:tc>
                <a:extLst>
                  <a:ext uri="{0D108BD9-81ED-4DB2-BD59-A6C34878D82A}">
                    <a16:rowId xmlns:a16="http://schemas.microsoft.com/office/drawing/2014/main" val="10002"/>
                  </a:ext>
                </a:extLst>
              </a:tr>
              <a:tr h="27139">
                <a:tc>
                  <a:txBody>
                    <a:bodyPr/>
                    <a:lstStyle/>
                    <a:p>
                      <a:pPr latinLnBrk="1"/>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latinLnBrk="1"/>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latinLnBrk="1"/>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48278">
                <a:tc>
                  <a:txBody>
                    <a:bodyPr/>
                    <a:lstStyle/>
                    <a:p>
                      <a:pPr latinLnBrk="1"/>
                      <a:r>
                        <a:rPr lang="en-US" altLang="ko-KR" sz="2000" dirty="0">
                          <a:solidFill>
                            <a:schemeClr val="tx1"/>
                          </a:solidFill>
                          <a:latin typeface="+mn-lt"/>
                        </a:rPr>
                        <a:t>Bug1</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err="1">
                          <a:solidFill>
                            <a:schemeClr val="tx1"/>
                          </a:solidFill>
                          <a:latin typeface="+mn-lt"/>
                        </a:rPr>
                        <a:t>Azureus</a:t>
                      </a:r>
                      <a:r>
                        <a:rPr lang="en-US" altLang="ko-KR" sz="2000" baseline="0" dirty="0">
                          <a:solidFill>
                            <a:schemeClr val="tx1"/>
                          </a:solidFill>
                          <a:latin typeface="+mn-lt"/>
                        </a:rPr>
                        <a:t> 3.0.4.2</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2,705</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340.6K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N/A</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N/A</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8</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48278">
                <a:tc>
                  <a:txBody>
                    <a:bodyPr/>
                    <a:lstStyle/>
                    <a:p>
                      <a:pPr latinLnBrk="1"/>
                      <a:r>
                        <a:rPr lang="en-US" altLang="ko-KR" sz="2000" dirty="0">
                          <a:solidFill>
                            <a:schemeClr val="tx1"/>
                          </a:solidFill>
                          <a:latin typeface="+mn-lt"/>
                        </a:rPr>
                        <a:t>Bug2</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mn-lt"/>
                        </a:rPr>
                        <a:t>SQLite</a:t>
                      </a:r>
                      <a:r>
                        <a:rPr lang="en-US" altLang="ko-KR" sz="2000" baseline="0" dirty="0">
                          <a:solidFill>
                            <a:schemeClr val="tx1"/>
                          </a:solidFill>
                          <a:latin typeface="+mn-lt"/>
                        </a:rPr>
                        <a:t> JDBC 3.7.8</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20</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4.6K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3</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1.8K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150</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48278">
                <a:tc>
                  <a:txBody>
                    <a:bodyPr/>
                    <a:lstStyle/>
                    <a:p>
                      <a:pPr latinLnBrk="1"/>
                      <a:r>
                        <a:rPr lang="en-US" altLang="ko-KR" sz="2000" dirty="0">
                          <a:solidFill>
                            <a:schemeClr val="tx1"/>
                          </a:solidFill>
                          <a:latin typeface="+mn-lt"/>
                        </a:rPr>
                        <a:t>Bug3</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mn-lt"/>
                        </a:rPr>
                        <a:t>SQLite</a:t>
                      </a:r>
                      <a:r>
                        <a:rPr lang="en-US" altLang="ko-KR" sz="2000" baseline="0" dirty="0">
                          <a:solidFill>
                            <a:schemeClr val="tx1"/>
                          </a:solidFill>
                          <a:latin typeface="+mn-lt"/>
                        </a:rPr>
                        <a:t> JDBC 3.7.15</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19</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4.2K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2</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1.7K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2000" dirty="0">
                          <a:solidFill>
                            <a:schemeClr val="tx1"/>
                          </a:solidFill>
                          <a:latin typeface="+mn-lt"/>
                        </a:rPr>
                        <a:t>159</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48278">
                <a:tc>
                  <a:txBody>
                    <a:bodyPr/>
                    <a:lstStyle/>
                    <a:p>
                      <a:pPr latinLnBrk="1"/>
                      <a:r>
                        <a:rPr lang="en-US" altLang="ko-KR" sz="2000" dirty="0">
                          <a:solidFill>
                            <a:schemeClr val="tx1"/>
                          </a:solidFill>
                          <a:latin typeface="+mn-lt"/>
                        </a:rPr>
                        <a:t>Bug4</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mn-lt"/>
                        </a:rPr>
                        <a:t>Java-Gnome 4.0.10</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1,097</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64.2K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496</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65.6K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170</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48278">
                <a:tc>
                  <a:txBody>
                    <a:bodyPr/>
                    <a:lstStyle/>
                    <a:p>
                      <a:pPr latinLnBrk="1"/>
                      <a:r>
                        <a:rPr lang="en-US" altLang="ko-KR" sz="2000" dirty="0">
                          <a:solidFill>
                            <a:schemeClr val="tx1"/>
                          </a:solidFill>
                          <a:latin typeface="+mn-lt"/>
                        </a:rPr>
                        <a:t>Bug5</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mn-lt"/>
                        </a:rPr>
                        <a:t>Java-Gnome 4.0.11</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1,134</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67.1K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514</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69.2K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184</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48278">
                <a:tc>
                  <a:txBody>
                    <a:bodyPr/>
                    <a:lstStyle/>
                    <a:p>
                      <a:pPr latinLnBrk="1"/>
                      <a:r>
                        <a:rPr lang="en-US" altLang="ko-KR" sz="2000" dirty="0">
                          <a:solidFill>
                            <a:schemeClr val="tx1"/>
                          </a:solidFill>
                          <a:latin typeface="+mn-lt"/>
                        </a:rPr>
                        <a:t>Bug6</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2000" dirty="0">
                          <a:solidFill>
                            <a:schemeClr val="tx1"/>
                          </a:solidFill>
                          <a:latin typeface="+mn-lt"/>
                        </a:rPr>
                        <a:t>Eclipse SWT 3.7.0.3</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582</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118.7K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29</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dirty="0"/>
                        <a:t>20.7K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50</a:t>
                      </a:r>
                      <a:endParaRPr lang="ko-KR" altLang="en-US" sz="20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88076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60509" y="287087"/>
            <a:ext cx="8057522" cy="727891"/>
          </a:xfrm>
        </p:spPr>
        <p:txBody>
          <a:bodyPr/>
          <a:lstStyle/>
          <a:p>
            <a:pPr algn="ctr"/>
            <a:r>
              <a:rPr lang="en-US" altLang="ko-KR" dirty="0"/>
              <a:t>Overview of The Experiment Data</a:t>
            </a:r>
            <a:endParaRPr lang="ko-KR" altLang="en-US" dirty="0"/>
          </a:p>
        </p:txBody>
      </p:sp>
      <p:sp>
        <p:nvSpPr>
          <p:cNvPr id="4" name="날짜 개체 틀 3"/>
          <p:cNvSpPr>
            <a:spLocks noGrp="1"/>
          </p:cNvSpPr>
          <p:nvPr>
            <p:ph type="dt" sz="half" idx="10"/>
          </p:nvPr>
        </p:nvSpPr>
        <p:spPr/>
        <p:txBody>
          <a:bodyPr/>
          <a:lstStyle/>
          <a:p>
            <a:fld id="{B758DBD7-BA03-48F5-A74D-E3118E06D1EF}"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47</a:t>
            </a:fld>
            <a:endParaRPr lang="ko-KR" altLang="en-US"/>
          </a:p>
        </p:txBody>
      </p:sp>
      <p:graphicFrame>
        <p:nvGraphicFramePr>
          <p:cNvPr id="7" name="표 6"/>
          <p:cNvGraphicFramePr>
            <a:graphicFrameLocks noGrp="1"/>
          </p:cNvGraphicFramePr>
          <p:nvPr>
            <p:extLst/>
          </p:nvPr>
        </p:nvGraphicFramePr>
        <p:xfrm>
          <a:off x="618523" y="1223888"/>
          <a:ext cx="7941494" cy="4653664"/>
        </p:xfrm>
        <a:graphic>
          <a:graphicData uri="http://schemas.openxmlformats.org/drawingml/2006/table">
            <a:tbl>
              <a:tblPr firstRow="1" bandRow="1">
                <a:tableStyleId>{5C22544A-7EE6-4342-B048-85BDC9FD1C3A}</a:tableStyleId>
              </a:tblPr>
              <a:tblGrid>
                <a:gridCol w="2771792">
                  <a:extLst>
                    <a:ext uri="{9D8B030D-6E8A-4147-A177-3AD203B41FA5}">
                      <a16:colId xmlns:a16="http://schemas.microsoft.com/office/drawing/2014/main" val="20000"/>
                    </a:ext>
                  </a:extLst>
                </a:gridCol>
                <a:gridCol w="861617">
                  <a:extLst>
                    <a:ext uri="{9D8B030D-6E8A-4147-A177-3AD203B41FA5}">
                      <a16:colId xmlns:a16="http://schemas.microsoft.com/office/drawing/2014/main" val="20001"/>
                    </a:ext>
                  </a:extLst>
                </a:gridCol>
                <a:gridCol w="861617">
                  <a:extLst>
                    <a:ext uri="{9D8B030D-6E8A-4147-A177-3AD203B41FA5}">
                      <a16:colId xmlns:a16="http://schemas.microsoft.com/office/drawing/2014/main" val="20002"/>
                    </a:ext>
                  </a:extLst>
                </a:gridCol>
                <a:gridCol w="861617">
                  <a:extLst>
                    <a:ext uri="{9D8B030D-6E8A-4147-A177-3AD203B41FA5}">
                      <a16:colId xmlns:a16="http://schemas.microsoft.com/office/drawing/2014/main" val="20003"/>
                    </a:ext>
                  </a:extLst>
                </a:gridCol>
                <a:gridCol w="861617">
                  <a:extLst>
                    <a:ext uri="{9D8B030D-6E8A-4147-A177-3AD203B41FA5}">
                      <a16:colId xmlns:a16="http://schemas.microsoft.com/office/drawing/2014/main" val="20004"/>
                    </a:ext>
                  </a:extLst>
                </a:gridCol>
                <a:gridCol w="861617">
                  <a:extLst>
                    <a:ext uri="{9D8B030D-6E8A-4147-A177-3AD203B41FA5}">
                      <a16:colId xmlns:a16="http://schemas.microsoft.com/office/drawing/2014/main" val="20005"/>
                    </a:ext>
                  </a:extLst>
                </a:gridCol>
                <a:gridCol w="861617">
                  <a:extLst>
                    <a:ext uri="{9D8B030D-6E8A-4147-A177-3AD203B41FA5}">
                      <a16:colId xmlns:a16="http://schemas.microsoft.com/office/drawing/2014/main" val="20006"/>
                    </a:ext>
                  </a:extLst>
                </a:gridCol>
              </a:tblGrid>
              <a:tr h="572817">
                <a:tc>
                  <a:txBody>
                    <a:bodyPr/>
                    <a:lstStyle/>
                    <a:p>
                      <a:pPr latinLnBrk="1"/>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Bug1</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Bug2</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Bug3</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Bug4</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Bug5</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Bug6</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121">
                <a:tc>
                  <a:txBody>
                    <a:bodyPr/>
                    <a:lstStyle/>
                    <a:p>
                      <a:pPr latinLnBrk="1"/>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6202">
                <a:tc>
                  <a:txBody>
                    <a:bodyPr/>
                    <a:lstStyle/>
                    <a:p>
                      <a:pPr latinLnBrk="1"/>
                      <a:r>
                        <a:rPr lang="en-US" altLang="ko-KR" sz="2000" dirty="0">
                          <a:solidFill>
                            <a:schemeClr val="tx1"/>
                          </a:solidFill>
                          <a:latin typeface="+mn-lt"/>
                        </a:rPr>
                        <a:t>#</a:t>
                      </a:r>
                      <a:r>
                        <a:rPr lang="en-US" altLang="ko-KR" sz="2000" baseline="0" dirty="0">
                          <a:solidFill>
                            <a:schemeClr val="tx1"/>
                          </a:solidFill>
                          <a:latin typeface="+mn-lt"/>
                        </a:rPr>
                        <a:t> of the target lines</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1,939</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299</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443</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186</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186</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3,482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6202">
                <a:tc>
                  <a:txBody>
                    <a:bodyPr/>
                    <a:lstStyle/>
                    <a:p>
                      <a:pPr latinLnBrk="1"/>
                      <a:r>
                        <a:rPr lang="en-US" altLang="ko-KR" sz="2000" dirty="0">
                          <a:solidFill>
                            <a:schemeClr val="tx1"/>
                          </a:solidFill>
                          <a:latin typeface="+mn-lt"/>
                        </a:rPr>
                        <a:t># of mutants</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2,861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676</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942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701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364</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8,553</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646202">
                <a:tc>
                  <a:txBody>
                    <a:bodyPr/>
                    <a:lstStyle/>
                    <a:p>
                      <a:pPr latinLnBrk="1"/>
                      <a:r>
                        <a:rPr lang="en-US" altLang="ko-KR" sz="2000" dirty="0">
                          <a:solidFill>
                            <a:schemeClr val="tx1"/>
                          </a:solidFill>
                          <a:latin typeface="+mn-lt"/>
                        </a:rPr>
                        <a:t># of lines which have </a:t>
                      </a:r>
                      <a:br>
                        <a:rPr lang="en-US" altLang="ko-KR" sz="2000" dirty="0">
                          <a:solidFill>
                            <a:schemeClr val="tx1"/>
                          </a:solidFill>
                          <a:latin typeface="+mn-lt"/>
                        </a:rPr>
                      </a:br>
                      <a:r>
                        <a:rPr lang="en-US" altLang="ko-KR" sz="2000" dirty="0">
                          <a:solidFill>
                            <a:schemeClr val="tx1"/>
                          </a:solidFill>
                          <a:latin typeface="+mn-lt"/>
                        </a:rPr>
                        <a:t>a mutant</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1,575</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219</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327</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130</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103</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2,468</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646202">
                <a:tc>
                  <a:txBody>
                    <a:bodyPr/>
                    <a:lstStyle/>
                    <a:p>
                      <a:pPr latinLnBrk="1"/>
                      <a:r>
                        <a:rPr lang="en-US" altLang="ko-KR" sz="2000" dirty="0">
                          <a:solidFill>
                            <a:schemeClr val="tx1"/>
                          </a:solidFill>
                          <a:latin typeface="+mn-lt"/>
                        </a:rPr>
                        <a:t># of mutants that make a passing</a:t>
                      </a:r>
                      <a:r>
                        <a:rPr lang="en-US" altLang="ko-KR" sz="2000" baseline="0" dirty="0">
                          <a:solidFill>
                            <a:schemeClr val="tx1"/>
                          </a:solidFill>
                          <a:latin typeface="+mn-lt"/>
                        </a:rPr>
                        <a:t> test case fails</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305</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462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681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364</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311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3,044</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646202">
                <a:tc>
                  <a:txBody>
                    <a:bodyPr/>
                    <a:lstStyle/>
                    <a:p>
                      <a:pPr latinLnBrk="1"/>
                      <a:r>
                        <a:rPr lang="en-US" altLang="ko-KR" sz="2000" dirty="0">
                          <a:solidFill>
                            <a:schemeClr val="tx1"/>
                          </a:solidFill>
                          <a:latin typeface="+mn-lt"/>
                        </a:rPr>
                        <a:t># of mutants that make a failing test case passes</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3</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7</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51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latinLnBrk="1"/>
                      <a:r>
                        <a:rPr lang="en-US" altLang="ko-KR" sz="2000" dirty="0">
                          <a:solidFill>
                            <a:schemeClr val="tx1"/>
                          </a:solidFill>
                          <a:latin typeface="+mn-lt"/>
                        </a:rPr>
                        <a:t>32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646202">
                <a:tc>
                  <a:txBody>
                    <a:bodyPr/>
                    <a:lstStyle/>
                    <a:p>
                      <a:pPr latinLnBrk="1"/>
                      <a:r>
                        <a:rPr lang="en-US" altLang="ko-KR" sz="2000" dirty="0">
                          <a:solidFill>
                            <a:schemeClr val="tx1"/>
                          </a:solidFill>
                          <a:latin typeface="+mn-lt"/>
                        </a:rPr>
                        <a:t>Time cost</a:t>
                      </a:r>
                      <a:r>
                        <a:rPr lang="en-US" altLang="ko-KR" sz="2000" baseline="0" dirty="0">
                          <a:solidFill>
                            <a:schemeClr val="tx1"/>
                          </a:solidFill>
                          <a:latin typeface="+mn-lt"/>
                        </a:rPr>
                        <a:t> (min)</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64</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52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95</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60</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246</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90829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60509" y="556586"/>
            <a:ext cx="8057522" cy="727891"/>
          </a:xfrm>
        </p:spPr>
        <p:txBody>
          <a:bodyPr/>
          <a:lstStyle/>
          <a:p>
            <a:pPr algn="ctr"/>
            <a:r>
              <a:rPr lang="en-US" altLang="ko-KR" dirty="0"/>
              <a:t>Ranks of The Buggy Line</a:t>
            </a:r>
            <a:endParaRPr lang="ko-KR" altLang="en-US" dirty="0"/>
          </a:p>
        </p:txBody>
      </p:sp>
      <p:sp>
        <p:nvSpPr>
          <p:cNvPr id="4" name="날짜 개체 틀 3"/>
          <p:cNvSpPr>
            <a:spLocks noGrp="1"/>
          </p:cNvSpPr>
          <p:nvPr>
            <p:ph type="dt" sz="half" idx="10"/>
          </p:nvPr>
        </p:nvSpPr>
        <p:spPr/>
        <p:txBody>
          <a:bodyPr/>
          <a:lstStyle/>
          <a:p>
            <a:fld id="{4FD2F96E-6377-46A6-BCEA-07A228B67026}"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48</a:t>
            </a:fld>
            <a:endParaRPr lang="ko-KR" altLang="en-US"/>
          </a:p>
        </p:txBody>
      </p:sp>
      <p:graphicFrame>
        <p:nvGraphicFramePr>
          <p:cNvPr id="7" name="표 6"/>
          <p:cNvGraphicFramePr>
            <a:graphicFrameLocks noGrp="1"/>
          </p:cNvGraphicFramePr>
          <p:nvPr>
            <p:extLst/>
          </p:nvPr>
        </p:nvGraphicFramePr>
        <p:xfrm>
          <a:off x="676535" y="1589649"/>
          <a:ext cx="7941496" cy="3444234"/>
        </p:xfrm>
        <a:graphic>
          <a:graphicData uri="http://schemas.openxmlformats.org/drawingml/2006/table">
            <a:tbl>
              <a:tblPr firstRow="1" bandRow="1">
                <a:tableStyleId>{5C22544A-7EE6-4342-B048-85BDC9FD1C3A}</a:tableStyleId>
              </a:tblPr>
              <a:tblGrid>
                <a:gridCol w="1548208">
                  <a:extLst>
                    <a:ext uri="{9D8B030D-6E8A-4147-A177-3AD203B41FA5}">
                      <a16:colId xmlns:a16="http://schemas.microsoft.com/office/drawing/2014/main" val="20000"/>
                    </a:ext>
                  </a:extLst>
                </a:gridCol>
                <a:gridCol w="1065548">
                  <a:extLst>
                    <a:ext uri="{9D8B030D-6E8A-4147-A177-3AD203B41FA5}">
                      <a16:colId xmlns:a16="http://schemas.microsoft.com/office/drawing/2014/main" val="20001"/>
                    </a:ext>
                  </a:extLst>
                </a:gridCol>
                <a:gridCol w="1065548">
                  <a:extLst>
                    <a:ext uri="{9D8B030D-6E8A-4147-A177-3AD203B41FA5}">
                      <a16:colId xmlns:a16="http://schemas.microsoft.com/office/drawing/2014/main" val="20002"/>
                    </a:ext>
                  </a:extLst>
                </a:gridCol>
                <a:gridCol w="1065548">
                  <a:extLst>
                    <a:ext uri="{9D8B030D-6E8A-4147-A177-3AD203B41FA5}">
                      <a16:colId xmlns:a16="http://schemas.microsoft.com/office/drawing/2014/main" val="20003"/>
                    </a:ext>
                  </a:extLst>
                </a:gridCol>
                <a:gridCol w="1065548">
                  <a:extLst>
                    <a:ext uri="{9D8B030D-6E8A-4147-A177-3AD203B41FA5}">
                      <a16:colId xmlns:a16="http://schemas.microsoft.com/office/drawing/2014/main" val="20004"/>
                    </a:ext>
                  </a:extLst>
                </a:gridCol>
                <a:gridCol w="1065548">
                  <a:extLst>
                    <a:ext uri="{9D8B030D-6E8A-4147-A177-3AD203B41FA5}">
                      <a16:colId xmlns:a16="http://schemas.microsoft.com/office/drawing/2014/main" val="20005"/>
                    </a:ext>
                  </a:extLst>
                </a:gridCol>
                <a:gridCol w="1065548">
                  <a:extLst>
                    <a:ext uri="{9D8B030D-6E8A-4147-A177-3AD203B41FA5}">
                      <a16:colId xmlns:a16="http://schemas.microsoft.com/office/drawing/2014/main" val="20006"/>
                    </a:ext>
                  </a:extLst>
                </a:gridCol>
              </a:tblGrid>
              <a:tr h="600953">
                <a:tc>
                  <a:txBody>
                    <a:bodyPr/>
                    <a:lstStyle/>
                    <a:p>
                      <a:pPr latinLnBrk="1"/>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Bug1</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Bug2</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Bug3</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Bug4</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Bug5</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Bug6</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121">
                <a:tc>
                  <a:txBody>
                    <a:bodyPr/>
                    <a:lstStyle/>
                    <a:p>
                      <a:pPr latinLnBrk="1"/>
                      <a:endParaRPr lang="ko-KR" altLang="en-US" sz="1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endParaRPr lang="ko-KR" altLang="en-US" sz="1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6202">
                <a:tc>
                  <a:txBody>
                    <a:bodyPr/>
                    <a:lstStyle/>
                    <a:p>
                      <a:pPr latinLnBrk="1"/>
                      <a:r>
                        <a:rPr lang="en-US" altLang="ko-KR" sz="2000" dirty="0">
                          <a:solidFill>
                            <a:schemeClr val="tx1"/>
                          </a:solidFill>
                          <a:latin typeface="+mn-lt"/>
                        </a:rPr>
                        <a:t>MUSEUM</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a:t>
                      </a:r>
                      <a:br>
                        <a:rPr lang="en-US" altLang="ko-KR" sz="2000" dirty="0">
                          <a:solidFill>
                            <a:schemeClr val="tx1"/>
                          </a:solidFill>
                          <a:latin typeface="+mn-lt"/>
                        </a:rPr>
                      </a:br>
                      <a:r>
                        <a:rPr lang="en-US" altLang="ko-KR" sz="2000" dirty="0">
                          <a:solidFill>
                            <a:schemeClr val="tx1"/>
                          </a:solidFill>
                          <a:latin typeface="+mn-lt"/>
                        </a:rPr>
                        <a:t>(0.1%)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2</a:t>
                      </a:r>
                      <a:br>
                        <a:rPr lang="en-US" altLang="ko-KR" sz="2000" dirty="0">
                          <a:solidFill>
                            <a:schemeClr val="tx1"/>
                          </a:solidFill>
                          <a:latin typeface="+mn-lt"/>
                        </a:rPr>
                      </a:br>
                      <a:r>
                        <a:rPr lang="en-US" altLang="ko-KR" sz="2000" dirty="0">
                          <a:solidFill>
                            <a:schemeClr val="tx1"/>
                          </a:solidFill>
                          <a:latin typeface="+mn-lt"/>
                        </a:rPr>
                        <a:t>(0.7%)</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a:t>
                      </a:r>
                      <a:br>
                        <a:rPr lang="en-US" altLang="ko-KR" sz="2000" dirty="0">
                          <a:solidFill>
                            <a:schemeClr val="tx1"/>
                          </a:solidFill>
                          <a:latin typeface="+mn-lt"/>
                        </a:rPr>
                      </a:br>
                      <a:r>
                        <a:rPr lang="en-US" altLang="ko-KR" sz="2000" dirty="0">
                          <a:solidFill>
                            <a:schemeClr val="tx1"/>
                          </a:solidFill>
                          <a:latin typeface="+mn-lt"/>
                        </a:rPr>
                        <a:t>(0.2%)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1</a:t>
                      </a:r>
                      <a:br>
                        <a:rPr lang="en-US" altLang="ko-KR" sz="2000" dirty="0">
                          <a:solidFill>
                            <a:schemeClr val="tx1"/>
                          </a:solidFill>
                          <a:latin typeface="+mn-lt"/>
                        </a:rPr>
                      </a:br>
                      <a:r>
                        <a:rPr lang="en-US" altLang="ko-KR" sz="2000" dirty="0">
                          <a:solidFill>
                            <a:schemeClr val="tx1"/>
                          </a:solidFill>
                          <a:latin typeface="+mn-lt"/>
                        </a:rPr>
                        <a:t>(0.1%)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8</a:t>
                      </a:r>
                      <a:br>
                        <a:rPr lang="en-US" altLang="ko-KR" sz="2000" dirty="0">
                          <a:solidFill>
                            <a:schemeClr val="tx1"/>
                          </a:solidFill>
                          <a:latin typeface="+mn-lt"/>
                        </a:rPr>
                      </a:br>
                      <a:r>
                        <a:rPr lang="en-US" altLang="ko-KR" sz="2000" dirty="0">
                          <a:solidFill>
                            <a:schemeClr val="tx1"/>
                          </a:solidFill>
                          <a:latin typeface="+mn-lt"/>
                        </a:rPr>
                        <a:t>(4.3%)</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3</a:t>
                      </a:r>
                      <a:br>
                        <a:rPr lang="en-US" altLang="ko-KR" sz="2000" dirty="0">
                          <a:solidFill>
                            <a:schemeClr val="tx1"/>
                          </a:solidFill>
                          <a:latin typeface="+mn-lt"/>
                        </a:rPr>
                      </a:br>
                      <a:r>
                        <a:rPr lang="en-US" altLang="ko-KR" sz="2000" dirty="0">
                          <a:solidFill>
                            <a:schemeClr val="tx1"/>
                          </a:solidFill>
                          <a:latin typeface="+mn-lt"/>
                        </a:rPr>
                        <a:t>(0.2%)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6202">
                <a:tc>
                  <a:txBody>
                    <a:bodyPr/>
                    <a:lstStyle/>
                    <a:p>
                      <a:pPr latinLnBrk="1"/>
                      <a:r>
                        <a:rPr lang="en-US" altLang="ko-KR" sz="2000" dirty="0" err="1">
                          <a:solidFill>
                            <a:schemeClr val="tx1"/>
                          </a:solidFill>
                          <a:latin typeface="+mn-lt"/>
                        </a:rPr>
                        <a:t>Jaccard</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80</a:t>
                      </a:r>
                      <a:br>
                        <a:rPr lang="en-US" altLang="ko-KR" sz="2000" dirty="0">
                          <a:solidFill>
                            <a:schemeClr val="tx1"/>
                          </a:solidFill>
                          <a:latin typeface="+mn-lt"/>
                        </a:rPr>
                      </a:br>
                      <a:r>
                        <a:rPr lang="en-US" altLang="ko-KR" sz="2000" dirty="0">
                          <a:solidFill>
                            <a:schemeClr val="tx1"/>
                          </a:solidFill>
                          <a:latin typeface="+mn-lt"/>
                        </a:rPr>
                        <a:t>(4.1%)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4</a:t>
                      </a:r>
                      <a:br>
                        <a:rPr lang="en-US" altLang="ko-KR" sz="2000" dirty="0">
                          <a:solidFill>
                            <a:schemeClr val="tx1"/>
                          </a:solidFill>
                          <a:latin typeface="+mn-lt"/>
                        </a:rPr>
                      </a:br>
                      <a:r>
                        <a:rPr lang="en-US" altLang="ko-KR" sz="2000" dirty="0">
                          <a:solidFill>
                            <a:schemeClr val="tx1"/>
                          </a:solidFill>
                          <a:latin typeface="+mn-lt"/>
                        </a:rPr>
                        <a:t>(1.3%)</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5</a:t>
                      </a:r>
                      <a:br>
                        <a:rPr lang="en-US" altLang="ko-KR" sz="2000" dirty="0">
                          <a:solidFill>
                            <a:schemeClr val="tx1"/>
                          </a:solidFill>
                          <a:latin typeface="+mn-lt"/>
                        </a:rPr>
                      </a:br>
                      <a:r>
                        <a:rPr lang="en-US" altLang="ko-KR" sz="2000" dirty="0">
                          <a:solidFill>
                            <a:schemeClr val="tx1"/>
                          </a:solidFill>
                          <a:latin typeface="+mn-lt"/>
                        </a:rPr>
                        <a:t>(1.1%)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83</a:t>
                      </a:r>
                      <a:br>
                        <a:rPr lang="en-US" altLang="ko-KR" sz="2000" dirty="0">
                          <a:solidFill>
                            <a:schemeClr val="tx1"/>
                          </a:solidFill>
                          <a:latin typeface="+mn-lt"/>
                        </a:rPr>
                      </a:br>
                      <a:r>
                        <a:rPr lang="en-US" altLang="ko-KR" sz="2000" dirty="0">
                          <a:solidFill>
                            <a:schemeClr val="tx1"/>
                          </a:solidFill>
                          <a:latin typeface="+mn-lt"/>
                        </a:rPr>
                        <a:t>(44.6%)</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61</a:t>
                      </a:r>
                      <a:br>
                        <a:rPr lang="en-US" altLang="ko-KR" sz="2000" dirty="0">
                          <a:solidFill>
                            <a:schemeClr val="tx1"/>
                          </a:solidFill>
                          <a:latin typeface="+mn-lt"/>
                        </a:rPr>
                      </a:br>
                      <a:r>
                        <a:rPr lang="en-US" altLang="ko-KR" sz="2000" dirty="0">
                          <a:solidFill>
                            <a:schemeClr val="tx1"/>
                          </a:solidFill>
                          <a:latin typeface="+mn-lt"/>
                        </a:rPr>
                        <a:t>(32.8%)</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3,482</a:t>
                      </a:r>
                      <a:br>
                        <a:rPr lang="en-US" altLang="ko-KR" sz="2000" dirty="0">
                          <a:solidFill>
                            <a:schemeClr val="tx1"/>
                          </a:solidFill>
                          <a:latin typeface="+mn-lt"/>
                        </a:rPr>
                      </a:br>
                      <a:r>
                        <a:rPr lang="en-US" altLang="ko-KR" sz="2000" dirty="0">
                          <a:solidFill>
                            <a:schemeClr val="tx1"/>
                          </a:solidFill>
                          <a:latin typeface="+mn-lt"/>
                        </a:rPr>
                        <a:t>(100.0%)</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46202">
                <a:tc>
                  <a:txBody>
                    <a:bodyPr/>
                    <a:lstStyle/>
                    <a:p>
                      <a:pPr latinLnBrk="1"/>
                      <a:r>
                        <a:rPr lang="en-US" altLang="ko-KR" sz="2000" dirty="0" err="1">
                          <a:solidFill>
                            <a:schemeClr val="tx1"/>
                          </a:solidFill>
                          <a:latin typeface="+mn-lt"/>
                        </a:rPr>
                        <a:t>Ochiai</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80</a:t>
                      </a:r>
                      <a:br>
                        <a:rPr lang="en-US" altLang="ko-KR" sz="2000" dirty="0">
                          <a:solidFill>
                            <a:schemeClr val="tx1"/>
                          </a:solidFill>
                          <a:latin typeface="+mn-lt"/>
                        </a:rPr>
                      </a:br>
                      <a:r>
                        <a:rPr lang="en-US" altLang="ko-KR" sz="2000" dirty="0">
                          <a:solidFill>
                            <a:schemeClr val="tx1"/>
                          </a:solidFill>
                          <a:latin typeface="+mn-lt"/>
                        </a:rPr>
                        <a:t>(4.1%)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4</a:t>
                      </a:r>
                      <a:br>
                        <a:rPr lang="en-US" altLang="ko-KR" sz="2000" dirty="0">
                          <a:solidFill>
                            <a:schemeClr val="tx1"/>
                          </a:solidFill>
                          <a:latin typeface="+mn-lt"/>
                        </a:rPr>
                      </a:br>
                      <a:r>
                        <a:rPr lang="en-US" altLang="ko-KR" sz="2000" dirty="0">
                          <a:solidFill>
                            <a:schemeClr val="tx1"/>
                          </a:solidFill>
                          <a:latin typeface="+mn-lt"/>
                        </a:rPr>
                        <a:t>(1.3%)</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5</a:t>
                      </a:r>
                      <a:br>
                        <a:rPr lang="en-US" altLang="ko-KR" sz="2000" dirty="0">
                          <a:solidFill>
                            <a:schemeClr val="tx1"/>
                          </a:solidFill>
                          <a:latin typeface="+mn-lt"/>
                        </a:rPr>
                      </a:br>
                      <a:r>
                        <a:rPr lang="en-US" altLang="ko-KR" sz="2000" dirty="0">
                          <a:solidFill>
                            <a:schemeClr val="tx1"/>
                          </a:solidFill>
                          <a:latin typeface="+mn-lt"/>
                        </a:rPr>
                        <a:t>(1.1%)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83</a:t>
                      </a:r>
                      <a:br>
                        <a:rPr lang="en-US" altLang="ko-KR" sz="2000" dirty="0">
                          <a:solidFill>
                            <a:schemeClr val="tx1"/>
                          </a:solidFill>
                          <a:latin typeface="+mn-lt"/>
                        </a:rPr>
                      </a:br>
                      <a:r>
                        <a:rPr lang="en-US" altLang="ko-KR" sz="2000" dirty="0">
                          <a:solidFill>
                            <a:schemeClr val="tx1"/>
                          </a:solidFill>
                          <a:latin typeface="+mn-lt"/>
                        </a:rPr>
                        <a:t>(44.6%)</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61</a:t>
                      </a:r>
                      <a:br>
                        <a:rPr lang="en-US" altLang="ko-KR" sz="2000" dirty="0">
                          <a:solidFill>
                            <a:schemeClr val="tx1"/>
                          </a:solidFill>
                          <a:latin typeface="+mn-lt"/>
                        </a:rPr>
                      </a:br>
                      <a:r>
                        <a:rPr lang="en-US" altLang="ko-KR" sz="2000" dirty="0">
                          <a:solidFill>
                            <a:schemeClr val="tx1"/>
                          </a:solidFill>
                          <a:latin typeface="+mn-lt"/>
                        </a:rPr>
                        <a:t>(32.8%)</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3,482</a:t>
                      </a:r>
                      <a:br>
                        <a:rPr lang="en-US" altLang="ko-KR" sz="2000" dirty="0">
                          <a:solidFill>
                            <a:schemeClr val="tx1"/>
                          </a:solidFill>
                          <a:latin typeface="+mn-lt"/>
                        </a:rPr>
                      </a:br>
                      <a:r>
                        <a:rPr lang="en-US" altLang="ko-KR" sz="2000" dirty="0">
                          <a:solidFill>
                            <a:schemeClr val="tx1"/>
                          </a:solidFill>
                          <a:latin typeface="+mn-lt"/>
                        </a:rPr>
                        <a:t>(100.0%)</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46202">
                <a:tc>
                  <a:txBody>
                    <a:bodyPr/>
                    <a:lstStyle/>
                    <a:p>
                      <a:pPr latinLnBrk="1"/>
                      <a:r>
                        <a:rPr lang="en-US" altLang="ko-KR" sz="2000" dirty="0">
                          <a:solidFill>
                            <a:schemeClr val="tx1"/>
                          </a:solidFill>
                          <a:latin typeface="+mn-lt"/>
                        </a:rPr>
                        <a:t>Op2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80</a:t>
                      </a:r>
                      <a:br>
                        <a:rPr lang="en-US" altLang="ko-KR" sz="2000" dirty="0">
                          <a:solidFill>
                            <a:schemeClr val="tx1"/>
                          </a:solidFill>
                          <a:latin typeface="+mn-lt"/>
                        </a:rPr>
                      </a:br>
                      <a:r>
                        <a:rPr lang="en-US" altLang="ko-KR" sz="2000" dirty="0">
                          <a:solidFill>
                            <a:schemeClr val="tx1"/>
                          </a:solidFill>
                          <a:latin typeface="+mn-lt"/>
                        </a:rPr>
                        <a:t>(4.1%)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4</a:t>
                      </a:r>
                      <a:br>
                        <a:rPr lang="en-US" altLang="ko-KR" sz="2000" dirty="0">
                          <a:solidFill>
                            <a:schemeClr val="tx1"/>
                          </a:solidFill>
                          <a:latin typeface="+mn-lt"/>
                        </a:rPr>
                      </a:br>
                      <a:r>
                        <a:rPr lang="en-US" altLang="ko-KR" sz="2000" dirty="0">
                          <a:solidFill>
                            <a:schemeClr val="tx1"/>
                          </a:solidFill>
                          <a:latin typeface="+mn-lt"/>
                        </a:rPr>
                        <a:t>(1.3%)</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5</a:t>
                      </a:r>
                      <a:br>
                        <a:rPr lang="en-US" altLang="ko-KR" sz="2000" dirty="0">
                          <a:solidFill>
                            <a:schemeClr val="tx1"/>
                          </a:solidFill>
                          <a:latin typeface="+mn-lt"/>
                        </a:rPr>
                      </a:br>
                      <a:r>
                        <a:rPr lang="en-US" altLang="ko-KR" sz="2000" dirty="0">
                          <a:solidFill>
                            <a:schemeClr val="tx1"/>
                          </a:solidFill>
                          <a:latin typeface="+mn-lt"/>
                        </a:rPr>
                        <a:t>(1.1%)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83</a:t>
                      </a:r>
                      <a:br>
                        <a:rPr lang="en-US" altLang="ko-KR" sz="2000" dirty="0">
                          <a:solidFill>
                            <a:schemeClr val="tx1"/>
                          </a:solidFill>
                          <a:latin typeface="+mn-lt"/>
                        </a:rPr>
                      </a:br>
                      <a:r>
                        <a:rPr lang="en-US" altLang="ko-KR" sz="2000" dirty="0">
                          <a:solidFill>
                            <a:schemeClr val="tx1"/>
                          </a:solidFill>
                          <a:latin typeface="+mn-lt"/>
                        </a:rPr>
                        <a:t>(44.6%)</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61</a:t>
                      </a:r>
                      <a:br>
                        <a:rPr lang="en-US" altLang="ko-KR" sz="2000" dirty="0">
                          <a:solidFill>
                            <a:schemeClr val="tx1"/>
                          </a:solidFill>
                          <a:latin typeface="+mn-lt"/>
                        </a:rPr>
                      </a:br>
                      <a:r>
                        <a:rPr lang="en-US" altLang="ko-KR" sz="2000" dirty="0">
                          <a:solidFill>
                            <a:schemeClr val="tx1"/>
                          </a:solidFill>
                          <a:latin typeface="+mn-lt"/>
                        </a:rPr>
                        <a:t>(32.8%)</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latinLnBrk="1"/>
                      <a:r>
                        <a:rPr lang="en-US" altLang="ko-KR" sz="2000" dirty="0">
                          <a:solidFill>
                            <a:schemeClr val="tx1"/>
                          </a:solidFill>
                          <a:latin typeface="+mn-lt"/>
                        </a:rPr>
                        <a:t>3,482</a:t>
                      </a:r>
                      <a:br>
                        <a:rPr lang="en-US" altLang="ko-KR" sz="2000" dirty="0">
                          <a:solidFill>
                            <a:schemeClr val="tx1"/>
                          </a:solidFill>
                          <a:latin typeface="+mn-lt"/>
                        </a:rPr>
                      </a:br>
                      <a:r>
                        <a:rPr lang="en-US" altLang="ko-KR" sz="2000" dirty="0">
                          <a:solidFill>
                            <a:schemeClr val="tx1"/>
                          </a:solidFill>
                          <a:latin typeface="+mn-lt"/>
                        </a:rPr>
                        <a:t>(100.0%)</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5029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2368" y="163774"/>
            <a:ext cx="8193803" cy="791570"/>
          </a:xfrm>
        </p:spPr>
        <p:txBody>
          <a:bodyPr/>
          <a:lstStyle/>
          <a:p>
            <a:pPr algn="ctr"/>
            <a:r>
              <a:rPr lang="en-US" altLang="ko-KR" dirty="0"/>
              <a:t>New Mutation Operators</a:t>
            </a:r>
            <a:endParaRPr lang="ko-KR" altLang="en-US" dirty="0"/>
          </a:p>
        </p:txBody>
      </p:sp>
      <p:sp>
        <p:nvSpPr>
          <p:cNvPr id="4" name="날짜 개체 틀 3"/>
          <p:cNvSpPr>
            <a:spLocks noGrp="1"/>
          </p:cNvSpPr>
          <p:nvPr>
            <p:ph type="dt" sz="half" idx="10"/>
          </p:nvPr>
        </p:nvSpPr>
        <p:spPr/>
        <p:txBody>
          <a:bodyPr/>
          <a:lstStyle/>
          <a:p>
            <a:fld id="{4E54DD22-8C00-427B-BDAD-091C69189C38}"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49</a:t>
            </a:fld>
            <a:endParaRPr lang="ko-KR" altLang="en-US"/>
          </a:p>
        </p:txBody>
      </p:sp>
      <p:graphicFrame>
        <p:nvGraphicFramePr>
          <p:cNvPr id="7" name="표 6"/>
          <p:cNvGraphicFramePr>
            <a:graphicFrameLocks noGrp="1"/>
          </p:cNvGraphicFramePr>
          <p:nvPr>
            <p:extLst>
              <p:ext uri="{D42A27DB-BD31-4B8C-83A1-F6EECF244321}">
                <p14:modId xmlns:p14="http://schemas.microsoft.com/office/powerpoint/2010/main" val="4161006223"/>
              </p:ext>
            </p:extLst>
          </p:nvPr>
        </p:nvGraphicFramePr>
        <p:xfrm>
          <a:off x="506017" y="1315112"/>
          <a:ext cx="8051133" cy="3422555"/>
        </p:xfrm>
        <a:graphic>
          <a:graphicData uri="http://schemas.openxmlformats.org/drawingml/2006/table">
            <a:tbl>
              <a:tblPr firstRow="1" bandRow="1">
                <a:tableStyleId>{5C22544A-7EE6-4342-B048-85BDC9FD1C3A}</a:tableStyleId>
              </a:tblPr>
              <a:tblGrid>
                <a:gridCol w="1295487">
                  <a:extLst>
                    <a:ext uri="{9D8B030D-6E8A-4147-A177-3AD203B41FA5}">
                      <a16:colId xmlns:a16="http://schemas.microsoft.com/office/drawing/2014/main" val="20000"/>
                    </a:ext>
                  </a:extLst>
                </a:gridCol>
                <a:gridCol w="1125941">
                  <a:extLst>
                    <a:ext uri="{9D8B030D-6E8A-4147-A177-3AD203B41FA5}">
                      <a16:colId xmlns:a16="http://schemas.microsoft.com/office/drawing/2014/main" val="20001"/>
                    </a:ext>
                  </a:extLst>
                </a:gridCol>
                <a:gridCol w="1125941">
                  <a:extLst>
                    <a:ext uri="{9D8B030D-6E8A-4147-A177-3AD203B41FA5}">
                      <a16:colId xmlns:a16="http://schemas.microsoft.com/office/drawing/2014/main" val="20002"/>
                    </a:ext>
                  </a:extLst>
                </a:gridCol>
                <a:gridCol w="1125941">
                  <a:extLst>
                    <a:ext uri="{9D8B030D-6E8A-4147-A177-3AD203B41FA5}">
                      <a16:colId xmlns:a16="http://schemas.microsoft.com/office/drawing/2014/main" val="20003"/>
                    </a:ext>
                  </a:extLst>
                </a:gridCol>
                <a:gridCol w="1125941">
                  <a:extLst>
                    <a:ext uri="{9D8B030D-6E8A-4147-A177-3AD203B41FA5}">
                      <a16:colId xmlns:a16="http://schemas.microsoft.com/office/drawing/2014/main" val="20004"/>
                    </a:ext>
                  </a:extLst>
                </a:gridCol>
                <a:gridCol w="1125941">
                  <a:extLst>
                    <a:ext uri="{9D8B030D-6E8A-4147-A177-3AD203B41FA5}">
                      <a16:colId xmlns:a16="http://schemas.microsoft.com/office/drawing/2014/main" val="20005"/>
                    </a:ext>
                  </a:extLst>
                </a:gridCol>
                <a:gridCol w="1125941">
                  <a:extLst>
                    <a:ext uri="{9D8B030D-6E8A-4147-A177-3AD203B41FA5}">
                      <a16:colId xmlns:a16="http://schemas.microsoft.com/office/drawing/2014/main" val="20006"/>
                    </a:ext>
                  </a:extLst>
                </a:gridCol>
              </a:tblGrid>
              <a:tr h="540984">
                <a:tc>
                  <a:txBody>
                    <a:bodyPr/>
                    <a:lstStyle/>
                    <a:p>
                      <a:pPr algn="ctr" latinLnBrk="1"/>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Bug1</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Bug2</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Bug3</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Bug4</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Bug5</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Bug6</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796">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00299">
                <a:tc>
                  <a:txBody>
                    <a:bodyPr/>
                    <a:lstStyle/>
                    <a:p>
                      <a:pPr algn="ctr" latinLnBrk="1"/>
                      <a:r>
                        <a:rPr lang="en-US" altLang="ko-KR" sz="2000" b="0" dirty="0">
                          <a:solidFill>
                            <a:schemeClr val="tx1"/>
                          </a:solidFill>
                          <a:latin typeface="+mn-lt"/>
                        </a:rPr>
                        <a:t>F2P</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1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3</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7</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2</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51</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b="0" dirty="0">
                          <a:solidFill>
                            <a:schemeClr val="tx1"/>
                          </a:solidFill>
                          <a:latin typeface="+mn-lt"/>
                        </a:rPr>
                        <a:t>32</a:t>
                      </a:r>
                      <a:endParaRPr lang="ko-KR" altLang="en-US" sz="20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00299">
                <a:tc>
                  <a:txBody>
                    <a:bodyPr/>
                    <a:lstStyle/>
                    <a:p>
                      <a:pPr algn="ctr" latinLnBrk="1"/>
                      <a:r>
                        <a:rPr lang="en-US" altLang="ko-KR" sz="2000" dirty="0">
                          <a:solidFill>
                            <a:schemeClr val="tx1"/>
                          </a:solidFill>
                          <a:latin typeface="+mn-lt"/>
                        </a:rPr>
                        <a:t># mu-op.</a:t>
                      </a:r>
                      <a:r>
                        <a:rPr lang="en-US" altLang="ko-KR" sz="2000" baseline="0" dirty="0">
                          <a:solidFill>
                            <a:schemeClr val="tx1"/>
                          </a:solidFill>
                          <a:latin typeface="+mn-lt"/>
                        </a:rPr>
                        <a:t> </a:t>
                      </a:r>
                      <a:r>
                        <a:rPr lang="en-US" altLang="ko-KR" sz="2000" dirty="0">
                          <a:solidFill>
                            <a:schemeClr val="tx1"/>
                          </a:solidFill>
                          <a:latin typeface="+mn-lt"/>
                        </a:rPr>
                        <a:t>that make  F2P</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3</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6</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12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14</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4796">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200" dirty="0">
                        <a:solidFill>
                          <a:schemeClr val="tx1"/>
                        </a:solidFill>
                        <a:latin typeface="+mn-lt"/>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3070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dirty="0">
                          <a:solidFill>
                            <a:schemeClr val="tx1"/>
                          </a:solidFill>
                          <a:latin typeface="+mn-lt"/>
                        </a:rPr>
                        <a:t># new mu-op.</a:t>
                      </a:r>
                      <a:r>
                        <a:rPr lang="en-US" altLang="ko-KR" sz="2000" baseline="0" dirty="0">
                          <a:solidFill>
                            <a:schemeClr val="tx1"/>
                          </a:solidFill>
                          <a:latin typeface="+mn-lt"/>
                        </a:rPr>
                        <a:t> </a:t>
                      </a:r>
                      <a:r>
                        <a:rPr lang="en-US" altLang="ko-KR" sz="2000" dirty="0">
                          <a:solidFill>
                            <a:schemeClr val="tx1"/>
                          </a:solidFill>
                          <a:latin typeface="+mn-lt"/>
                        </a:rPr>
                        <a:t>that make  F2P</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0</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0</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2</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1</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2000" dirty="0">
                          <a:solidFill>
                            <a:schemeClr val="tx1"/>
                          </a:solidFill>
                          <a:latin typeface="+mn-lt"/>
                        </a:rPr>
                        <a:t>0</a:t>
                      </a:r>
                      <a:endParaRPr lang="ko-KR" altLang="en-US" sz="20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35703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33375" y="576000"/>
            <a:ext cx="6038847" cy="1214434"/>
          </a:xfrm>
        </p:spPr>
        <p:txBody>
          <a:bodyPr/>
          <a:lstStyle/>
          <a:p>
            <a:r>
              <a:rPr lang="en-US" altLang="ko-KR" dirty="0"/>
              <a:t>Detective Debugging Process</a:t>
            </a:r>
            <a:endParaRPr lang="ko-KR" altLang="en-US" dirty="0"/>
          </a:p>
        </p:txBody>
      </p:sp>
      <p:sp>
        <p:nvSpPr>
          <p:cNvPr id="3" name="내용 개체 틀 2"/>
          <p:cNvSpPr>
            <a:spLocks noGrp="1"/>
          </p:cNvSpPr>
          <p:nvPr>
            <p:ph idx="1"/>
          </p:nvPr>
        </p:nvSpPr>
        <p:spPr>
          <a:xfrm>
            <a:off x="285669" y="1954124"/>
            <a:ext cx="8439150" cy="3789451"/>
          </a:xfrm>
        </p:spPr>
        <p:txBody>
          <a:bodyPr>
            <a:normAutofit/>
          </a:bodyPr>
          <a:lstStyle/>
          <a:p>
            <a:pPr marL="360000" indent="-360000">
              <a:lnSpc>
                <a:spcPct val="100000"/>
              </a:lnSpc>
              <a:spcAft>
                <a:spcPts val="300"/>
              </a:spcAft>
              <a:buFont typeface="+mj-lt"/>
              <a:buAutoNum type="arabicPeriod"/>
            </a:pPr>
            <a:r>
              <a:rPr lang="en-US" altLang="ko-KR" sz="2400" dirty="0"/>
              <a:t>Observe erroneous executions of a program</a:t>
            </a:r>
          </a:p>
          <a:p>
            <a:pPr marL="360000" indent="-360000">
              <a:lnSpc>
                <a:spcPct val="100000"/>
              </a:lnSpc>
              <a:spcAft>
                <a:spcPts val="300"/>
              </a:spcAft>
              <a:buFont typeface="+mj-lt"/>
              <a:buAutoNum type="arabicPeriod"/>
            </a:pPr>
            <a:r>
              <a:rPr lang="en-US" altLang="ko-KR" sz="2400" dirty="0"/>
              <a:t>Make the program fail deterministically</a:t>
            </a:r>
          </a:p>
          <a:p>
            <a:pPr marL="360000" indent="-360000">
              <a:lnSpc>
                <a:spcPct val="100000"/>
              </a:lnSpc>
              <a:spcAft>
                <a:spcPts val="300"/>
              </a:spcAft>
              <a:buFont typeface="+mj-lt"/>
              <a:buAutoNum type="arabicPeriod"/>
            </a:pPr>
            <a:r>
              <a:rPr lang="en-US" altLang="ko-KR" sz="2400" dirty="0"/>
              <a:t>Devise a hypothesis about first invalid state</a:t>
            </a:r>
          </a:p>
          <a:p>
            <a:pPr lvl="1">
              <a:lnSpc>
                <a:spcPct val="100000"/>
              </a:lnSpc>
              <a:spcAft>
                <a:spcPts val="300"/>
              </a:spcAft>
              <a:buFont typeface="Arial" panose="020B0604020202020204" pitchFamily="34" charset="0"/>
              <a:buChar char="•"/>
            </a:pPr>
            <a:r>
              <a:rPr lang="en-US" altLang="ko-KR" dirty="0"/>
              <a:t>"A variable has a wrong value at a location"</a:t>
            </a:r>
          </a:p>
          <a:p>
            <a:pPr marL="360000" indent="-360000">
              <a:lnSpc>
                <a:spcPct val="100000"/>
              </a:lnSpc>
              <a:spcAft>
                <a:spcPts val="300"/>
              </a:spcAft>
              <a:buFont typeface="+mj-lt"/>
              <a:buAutoNum type="arabicPeriod"/>
            </a:pPr>
            <a:r>
              <a:rPr lang="en-US" altLang="ko-KR" sz="2400" dirty="0"/>
              <a:t>Test the hypothesis by running the program </a:t>
            </a:r>
          </a:p>
          <a:p>
            <a:pPr lvl="1">
              <a:lnSpc>
                <a:spcPct val="100000"/>
              </a:lnSpc>
              <a:spcAft>
                <a:spcPts val="300"/>
              </a:spcAft>
              <a:buFont typeface="Arial" panose="020B0604020202020204" pitchFamily="34" charset="0"/>
              <a:buChar char="•"/>
            </a:pPr>
            <a:r>
              <a:rPr lang="en-US" altLang="ko-KR" dirty="0"/>
              <a:t>Monitor the suspected variable</a:t>
            </a:r>
          </a:p>
          <a:p>
            <a:pPr marL="360000" indent="-360000">
              <a:lnSpc>
                <a:spcPct val="100000"/>
              </a:lnSpc>
              <a:spcAft>
                <a:spcPts val="300"/>
              </a:spcAft>
              <a:buFont typeface="+mj-lt"/>
              <a:buAutoNum type="arabicPeriod"/>
            </a:pPr>
            <a:r>
              <a:rPr lang="en-US" altLang="ko-KR" sz="2400" dirty="0"/>
              <a:t>Change the program code to resolve the error</a:t>
            </a:r>
          </a:p>
        </p:txBody>
      </p:sp>
      <p:sp>
        <p:nvSpPr>
          <p:cNvPr id="4" name="날짜 개체 틀 3"/>
          <p:cNvSpPr>
            <a:spLocks noGrp="1"/>
          </p:cNvSpPr>
          <p:nvPr>
            <p:ph type="dt" sz="half" idx="10"/>
          </p:nvPr>
        </p:nvSpPr>
        <p:spPr/>
        <p:txBody>
          <a:bodyPr/>
          <a:lstStyle/>
          <a:p>
            <a:fld id="{3E0A0345-60AF-4D02-A090-E2696770FFDC}"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5</a:t>
            </a:fld>
            <a:endParaRPr lang="ko-KR" altLang="en-US"/>
          </a:p>
        </p:txBody>
      </p:sp>
      <p:pic>
        <p:nvPicPr>
          <p:cNvPr id="4098" name="Picture 2" descr="Image result for 탐정"/>
          <p:cNvPicPr>
            <a:picLocks noChangeAspect="1" noChangeArrowheads="1"/>
          </p:cNvPicPr>
          <p:nvPr/>
        </p:nvPicPr>
        <p:blipFill rotWithShape="1">
          <a:blip r:embed="rId2">
            <a:extLst>
              <a:ext uri="{28A0092B-C50C-407E-A947-70E740481C1C}">
                <a14:useLocalDpi xmlns:a14="http://schemas.microsoft.com/office/drawing/2010/main" val="0"/>
              </a:ext>
            </a:extLst>
          </a:blip>
          <a:srcRect t="3051"/>
          <a:stretch/>
        </p:blipFill>
        <p:spPr bwMode="auto">
          <a:xfrm>
            <a:off x="7260525" y="0"/>
            <a:ext cx="1847850" cy="1971304"/>
          </a:xfrm>
          <a:prstGeom prst="rect">
            <a:avLst/>
          </a:prstGeom>
          <a:noFill/>
          <a:extLst>
            <a:ext uri="{909E8E84-426E-40DD-AFC4-6F175D3DCCD1}">
              <a14:hiddenFill xmlns:a14="http://schemas.microsoft.com/office/drawing/2010/main">
                <a:solidFill>
                  <a:srgbClr val="FFFFFF"/>
                </a:solidFill>
              </a14:hiddenFill>
            </a:ext>
          </a:extLst>
        </p:spPr>
      </p:pic>
      <p:sp>
        <p:nvSpPr>
          <p:cNvPr id="8" name="화살표: 오른쪽 7"/>
          <p:cNvSpPr/>
          <p:nvPr/>
        </p:nvSpPr>
        <p:spPr>
          <a:xfrm flipH="1">
            <a:off x="6297432" y="2069647"/>
            <a:ext cx="193951" cy="296095"/>
          </a:xfrm>
          <a:prstGeom prst="rightArrow">
            <a:avLst/>
          </a:prstGeom>
          <a:solidFill>
            <a:schemeClr val="accent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각형: 둥근 모서리 6"/>
          <p:cNvSpPr/>
          <p:nvPr/>
        </p:nvSpPr>
        <p:spPr>
          <a:xfrm>
            <a:off x="6488321" y="2007737"/>
            <a:ext cx="2485126" cy="433390"/>
          </a:xfrm>
          <a:prstGeom prst="roundRect">
            <a:avLst/>
          </a:prstGeom>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ko-KR" sz="2400" b="1" dirty="0"/>
              <a:t>Test generation</a:t>
            </a:r>
            <a:endParaRPr lang="ko-KR" altLang="en-US" sz="2400" b="1" dirty="0"/>
          </a:p>
        </p:txBody>
      </p:sp>
      <p:sp>
        <p:nvSpPr>
          <p:cNvPr id="14" name="화살표: 오른쪽 13"/>
          <p:cNvSpPr/>
          <p:nvPr/>
        </p:nvSpPr>
        <p:spPr>
          <a:xfrm flipH="1">
            <a:off x="6293471" y="2594749"/>
            <a:ext cx="193951" cy="296095"/>
          </a:xfrm>
          <a:prstGeom prst="rightArrow">
            <a:avLst/>
          </a:prstGeom>
          <a:solidFill>
            <a:schemeClr val="accent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p:cNvSpPr/>
          <p:nvPr/>
        </p:nvSpPr>
        <p:spPr>
          <a:xfrm>
            <a:off x="6487422" y="2532839"/>
            <a:ext cx="2486025" cy="433390"/>
          </a:xfrm>
          <a:prstGeom prst="roundRect">
            <a:avLst/>
          </a:prstGeom>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ko-KR" sz="2400" b="1" dirty="0"/>
              <a:t>Error replay</a:t>
            </a:r>
            <a:endParaRPr lang="ko-KR" altLang="en-US" sz="2400" b="1" dirty="0"/>
          </a:p>
        </p:txBody>
      </p:sp>
      <p:sp>
        <p:nvSpPr>
          <p:cNvPr id="15" name="화살표: 오른쪽 14"/>
          <p:cNvSpPr/>
          <p:nvPr/>
        </p:nvSpPr>
        <p:spPr>
          <a:xfrm flipH="1">
            <a:off x="6267450" y="3156348"/>
            <a:ext cx="193951" cy="296095"/>
          </a:xfrm>
          <a:prstGeom prst="rightArrow">
            <a:avLst/>
          </a:prstGeom>
          <a:solidFill>
            <a:schemeClr val="accent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p:cNvSpPr/>
          <p:nvPr/>
        </p:nvSpPr>
        <p:spPr>
          <a:xfrm>
            <a:off x="6468372" y="3111554"/>
            <a:ext cx="2486025" cy="433390"/>
          </a:xfrm>
          <a:prstGeom prst="roundRect">
            <a:avLst/>
          </a:prstGeom>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ko-KR" sz="2400" b="1" dirty="0"/>
              <a:t>Fault localization</a:t>
            </a:r>
            <a:endParaRPr lang="ko-KR" altLang="en-US" sz="2400" b="1" dirty="0"/>
          </a:p>
        </p:txBody>
      </p:sp>
      <p:sp>
        <p:nvSpPr>
          <p:cNvPr id="17" name="화살표: 오른쪽 16"/>
          <p:cNvSpPr/>
          <p:nvPr/>
        </p:nvSpPr>
        <p:spPr>
          <a:xfrm flipH="1">
            <a:off x="6213087" y="4142372"/>
            <a:ext cx="193951" cy="296095"/>
          </a:xfrm>
          <a:prstGeom prst="rightArrow">
            <a:avLst/>
          </a:prstGeom>
          <a:solidFill>
            <a:schemeClr val="accent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사각형: 둥근 모서리 9"/>
          <p:cNvSpPr/>
          <p:nvPr/>
        </p:nvSpPr>
        <p:spPr>
          <a:xfrm>
            <a:off x="6366846" y="3909374"/>
            <a:ext cx="2656578" cy="767777"/>
          </a:xfrm>
          <a:prstGeom prst="roundRect">
            <a:avLst/>
          </a:prstGeom>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ko-KR" sz="2250" b="1" dirty="0"/>
              <a:t>Runtime Monitoring</a:t>
            </a:r>
          </a:p>
          <a:p>
            <a:pPr algn="ctr"/>
            <a:r>
              <a:rPr lang="en-US" altLang="ko-KR" sz="2400" b="1" dirty="0"/>
              <a:t>(interactive debug)</a:t>
            </a:r>
            <a:endParaRPr lang="ko-KR" altLang="en-US" sz="2400" b="1" dirty="0"/>
          </a:p>
        </p:txBody>
      </p:sp>
      <p:sp>
        <p:nvSpPr>
          <p:cNvPr id="18" name="화살표: 오른쪽 17"/>
          <p:cNvSpPr/>
          <p:nvPr/>
        </p:nvSpPr>
        <p:spPr>
          <a:xfrm flipH="1">
            <a:off x="6390446" y="5110227"/>
            <a:ext cx="193951" cy="296095"/>
          </a:xfrm>
          <a:prstGeom prst="rightArrow">
            <a:avLst/>
          </a:prstGeom>
          <a:solidFill>
            <a:schemeClr val="accent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모서리 10"/>
          <p:cNvSpPr/>
          <p:nvPr/>
        </p:nvSpPr>
        <p:spPr>
          <a:xfrm>
            <a:off x="6584398" y="5028397"/>
            <a:ext cx="2370000" cy="433390"/>
          </a:xfrm>
          <a:prstGeom prst="roundRect">
            <a:avLst/>
          </a:prstGeom>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36000" rIns="36000" rtlCol="0" anchor="ctr"/>
          <a:lstStyle/>
          <a:p>
            <a:pPr algn="ctr"/>
            <a:r>
              <a:rPr lang="en-US" altLang="ko-KR" sz="2400" b="1" dirty="0"/>
              <a:t>Patch generation</a:t>
            </a:r>
            <a:endParaRPr lang="ko-KR" altLang="en-US" sz="2400" b="1" dirty="0"/>
          </a:p>
        </p:txBody>
      </p:sp>
      <p:sp>
        <p:nvSpPr>
          <p:cNvPr id="13" name="직사각형 12"/>
          <p:cNvSpPr/>
          <p:nvPr/>
        </p:nvSpPr>
        <p:spPr>
          <a:xfrm>
            <a:off x="285670" y="3069669"/>
            <a:ext cx="8737754" cy="784240"/>
          </a:xfrm>
          <a:prstGeom prst="rect">
            <a:avLst/>
          </a:prstGeom>
          <a:noFill/>
          <a:ln w="28575">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240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4" grpId="0" animBg="1"/>
      <p:bldP spid="9" grpId="0" animBg="1"/>
      <p:bldP spid="15" grpId="0" animBg="1"/>
      <p:bldP spid="12" grpId="0" animBg="1"/>
      <p:bldP spid="17" grpId="0" animBg="1"/>
      <p:bldP spid="10" grpId="0" animBg="1"/>
      <p:bldP spid="18" grpId="0" animBg="1"/>
      <p:bldP spid="11"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457011"/>
            <a:ext cx="7772400" cy="2018440"/>
          </a:xfrm>
        </p:spPr>
        <p:style>
          <a:lnRef idx="0">
            <a:schemeClr val="accent5"/>
          </a:lnRef>
          <a:fillRef idx="3">
            <a:schemeClr val="accent5"/>
          </a:fillRef>
          <a:effectRef idx="3">
            <a:schemeClr val="accent5"/>
          </a:effectRef>
          <a:fontRef idx="minor">
            <a:schemeClr val="lt1"/>
          </a:fontRef>
        </p:style>
        <p:txBody>
          <a:bodyPr anchor="ctr">
            <a:normAutofit/>
          </a:bodyPr>
          <a:lstStyle/>
          <a:p>
            <a:pPr>
              <a:lnSpc>
                <a:spcPct val="125000"/>
              </a:lnSpc>
            </a:pPr>
            <a:r>
              <a:rPr lang="en-US" altLang="ko-KR" sz="3600" b="1" dirty="0"/>
              <a:t>Mutation-Based Fault Localization for Real-World Multilingual Programs</a:t>
            </a:r>
            <a:endParaRPr lang="ko-KR" altLang="en-US" sz="3600" b="1" dirty="0"/>
          </a:p>
        </p:txBody>
      </p:sp>
      <p:sp>
        <p:nvSpPr>
          <p:cNvPr id="3" name="부제목 2"/>
          <p:cNvSpPr>
            <a:spLocks noGrp="1"/>
          </p:cNvSpPr>
          <p:nvPr>
            <p:ph type="subTitle" idx="1"/>
          </p:nvPr>
        </p:nvSpPr>
        <p:spPr>
          <a:xfrm>
            <a:off x="800100" y="3768132"/>
            <a:ext cx="7543800" cy="1489668"/>
          </a:xfrm>
        </p:spPr>
        <p:txBody>
          <a:bodyPr>
            <a:normAutofit/>
          </a:bodyPr>
          <a:lstStyle/>
          <a:p>
            <a:pPr>
              <a:lnSpc>
                <a:spcPct val="100000"/>
              </a:lnSpc>
            </a:pPr>
            <a:r>
              <a:rPr lang="en-US" altLang="ko-KR" b="1" u="sng" dirty="0"/>
              <a:t>Shin Hong</a:t>
            </a:r>
            <a:r>
              <a:rPr lang="en-US" altLang="ko-KR" dirty="0"/>
              <a:t>, </a:t>
            </a:r>
            <a:r>
              <a:rPr lang="en-US" altLang="ko-KR" dirty="0" err="1"/>
              <a:t>Byeongcheol</a:t>
            </a:r>
            <a:r>
              <a:rPr lang="en-US" altLang="ko-KR" dirty="0"/>
              <a:t> Lee, </a:t>
            </a:r>
            <a:r>
              <a:rPr lang="en-US" altLang="ko-KR" dirty="0" err="1"/>
              <a:t>Taehoon</a:t>
            </a:r>
            <a:r>
              <a:rPr lang="en-US" altLang="ko-KR" dirty="0"/>
              <a:t> </a:t>
            </a:r>
            <a:r>
              <a:rPr lang="en-US" altLang="ko-KR" dirty="0" err="1"/>
              <a:t>Kwak</a:t>
            </a:r>
            <a:r>
              <a:rPr lang="en-US" altLang="ko-KR" dirty="0"/>
              <a:t>, </a:t>
            </a:r>
            <a:br>
              <a:rPr lang="en-US" altLang="ko-KR" dirty="0"/>
            </a:br>
            <a:r>
              <a:rPr lang="en-US" altLang="ko-KR" dirty="0" err="1"/>
              <a:t>Yiru</a:t>
            </a:r>
            <a:r>
              <a:rPr lang="en-US" altLang="ko-KR" dirty="0"/>
              <a:t> Jeon, </a:t>
            </a:r>
            <a:r>
              <a:rPr lang="en-US" altLang="ko-KR" dirty="0" err="1"/>
              <a:t>Bongsuk</a:t>
            </a:r>
            <a:r>
              <a:rPr lang="en-US" altLang="ko-KR" dirty="0"/>
              <a:t> </a:t>
            </a:r>
            <a:r>
              <a:rPr lang="en-US" altLang="ko-KR" dirty="0" err="1"/>
              <a:t>Ko</a:t>
            </a:r>
            <a:r>
              <a:rPr lang="en-US" altLang="ko-KR" dirty="0"/>
              <a:t>, </a:t>
            </a:r>
            <a:r>
              <a:rPr lang="en-US" altLang="ko-KR" dirty="0" err="1"/>
              <a:t>Yunho</a:t>
            </a:r>
            <a:r>
              <a:rPr lang="en-US" altLang="ko-KR" dirty="0"/>
              <a:t> Kim, </a:t>
            </a:r>
            <a:r>
              <a:rPr lang="en-US" altLang="ko-KR" dirty="0" err="1"/>
              <a:t>Moonzoo</a:t>
            </a:r>
            <a:r>
              <a:rPr lang="en-US" altLang="ko-KR" dirty="0"/>
              <a:t> Kim</a:t>
            </a:r>
            <a:endParaRPr lang="ko-KR" altLang="en-US" dirty="0"/>
          </a:p>
        </p:txBody>
      </p:sp>
      <p:pic>
        <p:nvPicPr>
          <p:cNvPr id="5" name="Picture 2" descr="KAIST - COMPUTER SCIENCE"/>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217865" y="5152859"/>
            <a:ext cx="2950464" cy="7952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team-mundus.eu/wp-content/uploads/2014/10/logo-gist.png"/>
          <p:cNvPicPr>
            <a:picLocks noChangeAspect="1" noChangeArrowheads="1"/>
          </p:cNvPicPr>
          <p:nvPr/>
        </p:nvPicPr>
        <p:blipFill rotWithShape="1">
          <a:blip r:embed="rId5">
            <a:extLst>
              <a:ext uri="{28A0092B-C50C-407E-A947-70E740481C1C}">
                <a14:useLocalDpi xmlns:a14="http://schemas.microsoft.com/office/drawing/2010/main" val="0"/>
              </a:ext>
            </a:extLst>
          </a:blip>
          <a:srcRect l="19181" t="1" r="19732" b="25823"/>
          <a:stretch/>
        </p:blipFill>
        <p:spPr bwMode="auto">
          <a:xfrm>
            <a:off x="5011229" y="5249648"/>
            <a:ext cx="788920" cy="670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42794" y="5247411"/>
            <a:ext cx="2262729" cy="646331"/>
          </a:xfrm>
          <a:prstGeom prst="rect">
            <a:avLst/>
          </a:prstGeom>
          <a:noFill/>
        </p:spPr>
        <p:txBody>
          <a:bodyPr wrap="square" rtlCol="0">
            <a:spAutoFit/>
          </a:bodyPr>
          <a:lstStyle/>
          <a:p>
            <a:r>
              <a:rPr lang="en-US" altLang="ko-KR" spc="20" dirty="0" err="1">
                <a:solidFill>
                  <a:schemeClr val="tx1">
                    <a:lumMod val="65000"/>
                    <a:lumOff val="35000"/>
                  </a:schemeClr>
                </a:solidFill>
              </a:rPr>
              <a:t>Gwangju</a:t>
            </a:r>
            <a:r>
              <a:rPr lang="en-US" altLang="ko-KR" spc="20" dirty="0">
                <a:solidFill>
                  <a:schemeClr val="tx1">
                    <a:lumMod val="65000"/>
                    <a:lumOff val="35000"/>
                  </a:schemeClr>
                </a:solidFill>
              </a:rPr>
              <a:t> Institute of</a:t>
            </a:r>
          </a:p>
          <a:p>
            <a:r>
              <a:rPr lang="en-US" altLang="ko-KR" spc="-80" dirty="0">
                <a:solidFill>
                  <a:schemeClr val="tx1">
                    <a:lumMod val="65000"/>
                    <a:lumOff val="35000"/>
                  </a:schemeClr>
                </a:solidFill>
              </a:rPr>
              <a:t>Science and Technology</a:t>
            </a:r>
            <a:endParaRPr lang="ko-KR" altLang="en-US" spc="-80" dirty="0">
              <a:solidFill>
                <a:schemeClr val="tx1">
                  <a:lumMod val="65000"/>
                  <a:lumOff val="35000"/>
                </a:schemeClr>
              </a:solidFill>
            </a:endParaRPr>
          </a:p>
        </p:txBody>
      </p:sp>
      <p:sp>
        <p:nvSpPr>
          <p:cNvPr id="8" name="직사각형 7"/>
          <p:cNvSpPr/>
          <p:nvPr/>
        </p:nvSpPr>
        <p:spPr>
          <a:xfrm>
            <a:off x="0" y="6139543"/>
            <a:ext cx="9144000" cy="718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7480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457203" y="1820614"/>
            <a:ext cx="8686797" cy="4439509"/>
          </a:xfrm>
        </p:spPr>
        <p:txBody>
          <a:bodyPr>
            <a:normAutofit/>
          </a:bodyPr>
          <a:lstStyle/>
          <a:p>
            <a:pPr>
              <a:lnSpc>
                <a:spcPct val="100000"/>
              </a:lnSpc>
            </a:pPr>
            <a:r>
              <a:rPr lang="en-US" altLang="ko-KR" dirty="0"/>
              <a:t>An activity of searching for </a:t>
            </a:r>
            <a:r>
              <a:rPr lang="en-US" altLang="ko-KR" b="1" dirty="0"/>
              <a:t>code entities responsible for producing an error</a:t>
            </a:r>
          </a:p>
          <a:p>
            <a:pPr>
              <a:lnSpc>
                <a:spcPct val="100000"/>
              </a:lnSpc>
            </a:pPr>
            <a:r>
              <a:rPr lang="en-US" altLang="ko-KR" b="1" dirty="0"/>
              <a:t>The most critical part in debugging</a:t>
            </a:r>
          </a:p>
          <a:p>
            <a:pPr lvl="1">
              <a:lnSpc>
                <a:spcPct val="100000"/>
              </a:lnSpc>
            </a:pPr>
            <a:r>
              <a:rPr lang="en-US" altLang="ko-KR" dirty="0"/>
              <a:t>The most difficult step for human developers </a:t>
            </a:r>
            <a:r>
              <a:rPr lang="en-US" altLang="ko-KR" sz="2000" dirty="0"/>
              <a:t>[</a:t>
            </a:r>
            <a:r>
              <a:rPr lang="en-US" altLang="ko-KR" sz="2000" dirty="0" err="1"/>
              <a:t>Vessey</a:t>
            </a:r>
            <a:r>
              <a:rPr lang="en-US" altLang="ko-KR" sz="2000" dirty="0"/>
              <a:t> </a:t>
            </a:r>
            <a:r>
              <a:rPr lang="en-US" altLang="ko-KR" sz="2000" i="1" dirty="0"/>
              <a:t>et al.</a:t>
            </a:r>
            <a:r>
              <a:rPr lang="en-US" altLang="ko-KR" sz="2000" dirty="0"/>
              <a:t>, '85]</a:t>
            </a:r>
          </a:p>
          <a:p>
            <a:pPr lvl="1">
              <a:lnSpc>
                <a:spcPct val="100000"/>
              </a:lnSpc>
            </a:pPr>
            <a:r>
              <a:rPr lang="en-US" altLang="ko-KR" dirty="0"/>
              <a:t>The later steps rely on the accuracy of FL results</a:t>
            </a:r>
          </a:p>
          <a:p>
            <a:pPr>
              <a:lnSpc>
                <a:spcPct val="100000"/>
              </a:lnSpc>
            </a:pPr>
            <a:r>
              <a:rPr lang="en-US" altLang="ko-KR" dirty="0"/>
              <a:t>Automated </a:t>
            </a:r>
            <a:r>
              <a:rPr lang="en-US" altLang="ko-KR" dirty="0" err="1"/>
              <a:t>FLs</a:t>
            </a:r>
            <a:r>
              <a:rPr lang="en-US" altLang="ko-KR" dirty="0"/>
              <a:t>: search-space reduction or prioritization</a:t>
            </a:r>
          </a:p>
          <a:p>
            <a:pPr marL="914400" lvl="1" indent="-457200">
              <a:lnSpc>
                <a:spcPct val="100000"/>
              </a:lnSpc>
              <a:buFont typeface="+mj-lt"/>
              <a:buAutoNum type="arabicPeriod"/>
            </a:pPr>
            <a:r>
              <a:rPr lang="en-US" altLang="ko-KR" dirty="0"/>
              <a:t> Program slicing</a:t>
            </a:r>
          </a:p>
          <a:p>
            <a:pPr marL="914400" lvl="1" indent="-457200">
              <a:lnSpc>
                <a:spcPct val="100000"/>
              </a:lnSpc>
              <a:buFont typeface="+mj-lt"/>
              <a:buAutoNum type="arabicPeriod"/>
            </a:pPr>
            <a:r>
              <a:rPr lang="en-US" altLang="ko-KR" dirty="0"/>
              <a:t> Spectrum-based fault localization </a:t>
            </a:r>
          </a:p>
          <a:p>
            <a:pPr marL="914400" lvl="1" indent="-457200">
              <a:lnSpc>
                <a:spcPct val="100000"/>
              </a:lnSpc>
              <a:buFont typeface="+mj-lt"/>
              <a:buAutoNum type="arabicPeriod"/>
            </a:pPr>
            <a:r>
              <a:rPr lang="en-US" altLang="ko-KR" dirty="0"/>
              <a:t> Mutation-based fault localization</a:t>
            </a:r>
          </a:p>
        </p:txBody>
      </p:sp>
      <p:sp>
        <p:nvSpPr>
          <p:cNvPr id="4" name="날짜 개체 틀 3"/>
          <p:cNvSpPr>
            <a:spLocks noGrp="1"/>
          </p:cNvSpPr>
          <p:nvPr>
            <p:ph type="dt" sz="half" idx="10"/>
          </p:nvPr>
        </p:nvSpPr>
        <p:spPr/>
        <p:txBody>
          <a:bodyPr/>
          <a:lstStyle/>
          <a:p>
            <a:fld id="{AEAC4FE3-546A-4023-B1C8-A9285872AA9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6</a:t>
            </a:fld>
            <a:endParaRPr lang="ko-KR" altLang="en-US"/>
          </a:p>
        </p:txBody>
      </p:sp>
      <p:pic>
        <p:nvPicPr>
          <p:cNvPr id="1038" name="Picture 14" descr="Image result for source code clipart"/>
          <p:cNvPicPr>
            <a:picLocks noChangeAspect="1" noChangeArrowheads="1"/>
          </p:cNvPicPr>
          <p:nvPr/>
        </p:nvPicPr>
        <p:blipFill rotWithShape="1">
          <a:blip r:embed="rId2">
            <a:extLst>
              <a:ext uri="{28A0092B-C50C-407E-A947-70E740481C1C}">
                <a14:useLocalDpi xmlns:a14="http://schemas.microsoft.com/office/drawing/2010/main" val="0"/>
              </a:ext>
            </a:extLst>
          </a:blip>
          <a:srcRect b="19140"/>
          <a:stretch/>
        </p:blipFill>
        <p:spPr bwMode="auto">
          <a:xfrm>
            <a:off x="5110368" y="110121"/>
            <a:ext cx="3891382" cy="159849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457203" y="443947"/>
            <a:ext cx="4074604" cy="1211000"/>
          </a:xfrm>
        </p:spPr>
        <p:txBody>
          <a:bodyPr>
            <a:normAutofit/>
          </a:bodyPr>
          <a:lstStyle/>
          <a:p>
            <a:r>
              <a:rPr lang="en-US" altLang="ko-KR" sz="4000" dirty="0"/>
              <a:t>Fault Localization</a:t>
            </a:r>
            <a:endParaRPr lang="ko-KR" altLang="en-US" sz="4000" dirty="0"/>
          </a:p>
        </p:txBody>
      </p:sp>
      <p:pic>
        <p:nvPicPr>
          <p:cNvPr id="1040" name="Picture 16" descr="Image result for pi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7765" y="110121"/>
            <a:ext cx="1118407" cy="92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8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3" y="353020"/>
            <a:ext cx="8181883" cy="667522"/>
          </a:xfrm>
        </p:spPr>
        <p:txBody>
          <a:bodyPr>
            <a:normAutofit/>
          </a:bodyPr>
          <a:lstStyle/>
          <a:p>
            <a:r>
              <a:rPr lang="en-US" altLang="ko-KR" sz="4000" dirty="0"/>
              <a:t>Program Slicing</a:t>
            </a:r>
            <a:endParaRPr lang="ko-KR" altLang="en-US" sz="4000" dirty="0"/>
          </a:p>
        </p:txBody>
      </p:sp>
      <p:sp>
        <p:nvSpPr>
          <p:cNvPr id="3" name="내용 개체 틀 2"/>
          <p:cNvSpPr>
            <a:spLocks noGrp="1"/>
          </p:cNvSpPr>
          <p:nvPr>
            <p:ph idx="1"/>
          </p:nvPr>
        </p:nvSpPr>
        <p:spPr>
          <a:xfrm>
            <a:off x="322217" y="1139884"/>
            <a:ext cx="8678283" cy="1780023"/>
          </a:xfrm>
        </p:spPr>
        <p:txBody>
          <a:bodyPr>
            <a:normAutofit/>
          </a:bodyPr>
          <a:lstStyle/>
          <a:p>
            <a:r>
              <a:rPr lang="en-US" altLang="ko-KR" sz="2600" dirty="0"/>
              <a:t>Find all code entities that possibly affect on an output value</a:t>
            </a:r>
          </a:p>
          <a:p>
            <a:pPr lvl="1"/>
            <a:r>
              <a:rPr lang="en-US" altLang="ko-KR" dirty="0"/>
              <a:t>checking</a:t>
            </a:r>
            <a:r>
              <a:rPr lang="en-US" altLang="ko-KR" b="1" dirty="0"/>
              <a:t> data-flow</a:t>
            </a:r>
            <a:r>
              <a:rPr lang="en-US" altLang="ko-KR" dirty="0"/>
              <a:t> and </a:t>
            </a:r>
            <a:r>
              <a:rPr lang="en-US" altLang="ko-KR" b="1" dirty="0"/>
              <a:t>control-flow </a:t>
            </a:r>
            <a:r>
              <a:rPr lang="en-US" altLang="ko-KR" dirty="0"/>
              <a:t>in code or in executions</a:t>
            </a:r>
          </a:p>
          <a:p>
            <a:pPr lvl="1"/>
            <a:endParaRPr lang="en-US" altLang="ko-KR" sz="100" dirty="0"/>
          </a:p>
          <a:p>
            <a:r>
              <a:rPr lang="en-US" altLang="ko-KR" sz="2600" dirty="0">
                <a:solidFill>
                  <a:srgbClr val="C00000"/>
                </a:solidFill>
              </a:rPr>
              <a:t>Limitation</a:t>
            </a:r>
            <a:r>
              <a:rPr lang="en-US" altLang="ko-KR" sz="2600" dirty="0"/>
              <a:t>: slicing rarely reduce search space in practice since most lines are dependent to each other in certain degrees</a:t>
            </a:r>
          </a:p>
        </p:txBody>
      </p:sp>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7</a:t>
            </a:fld>
            <a:endParaRPr lang="ko-KR" altLang="en-US"/>
          </a:p>
        </p:txBody>
      </p:sp>
      <p:sp>
        <p:nvSpPr>
          <p:cNvPr id="7" name="내용 개체 틀 2"/>
          <p:cNvSpPr txBox="1">
            <a:spLocks/>
          </p:cNvSpPr>
          <p:nvPr/>
        </p:nvSpPr>
        <p:spPr>
          <a:xfrm>
            <a:off x="5270111" y="2929331"/>
            <a:ext cx="2924176" cy="3488070"/>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mid(x, y, z){</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m = y;</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if (m &lt; z)</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if (m &lt; x) </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m = x;</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if (z &lt; m)</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m = z;</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else</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if(x &gt; y)</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m</a:t>
            </a:r>
            <a:r>
              <a:rPr lang="en-US" altLang="ko-KR" sz="1000" dirty="0">
                <a:latin typeface="Courier New" panose="02070309020205020404" pitchFamily="49" charset="0"/>
                <a:cs typeface="Courier New" panose="02070309020205020404" pitchFamily="49" charset="0"/>
              </a:rPr>
              <a:t> </a:t>
            </a:r>
            <a:r>
              <a:rPr lang="en-US" altLang="ko-KR" sz="2000" dirty="0">
                <a:latin typeface="Courier New" panose="02070309020205020404" pitchFamily="49" charset="0"/>
                <a:cs typeface="Courier New" panose="02070309020205020404" pitchFamily="49" charset="0"/>
              </a:rPr>
              <a:t>=</a:t>
            </a:r>
            <a:r>
              <a:rPr lang="en-US" altLang="ko-KR" sz="1100" dirty="0">
                <a:latin typeface="Courier New" panose="02070309020205020404" pitchFamily="49" charset="0"/>
                <a:cs typeface="Courier New" panose="02070309020205020404" pitchFamily="49" charset="0"/>
              </a:rPr>
              <a:t> </a:t>
            </a:r>
            <a:r>
              <a:rPr lang="en-US" altLang="ko-KR" sz="2000" dirty="0">
                <a:latin typeface="Courier New" panose="02070309020205020404" pitchFamily="49" charset="0"/>
                <a:cs typeface="Courier New" panose="02070309020205020404" pitchFamily="49" charset="0"/>
              </a:rPr>
              <a:t>z;</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else if</a:t>
            </a:r>
            <a:r>
              <a:rPr lang="en-US" altLang="ko-KR" sz="1100" dirty="0">
                <a:latin typeface="Courier New" panose="02070309020205020404" pitchFamily="49" charset="0"/>
                <a:cs typeface="Courier New" panose="02070309020205020404" pitchFamily="49" charset="0"/>
              </a:rPr>
              <a:t> </a:t>
            </a:r>
            <a:r>
              <a:rPr lang="en-US" altLang="ko-KR" sz="2000" dirty="0">
                <a:latin typeface="Courier New" panose="02070309020205020404" pitchFamily="49" charset="0"/>
                <a:cs typeface="Courier New" panose="02070309020205020404" pitchFamily="49" charset="0"/>
              </a:rPr>
              <a:t>(x</a:t>
            </a:r>
            <a:r>
              <a:rPr lang="en-US" altLang="ko-KR" sz="1200" dirty="0">
                <a:latin typeface="Courier New" panose="02070309020205020404" pitchFamily="49" charset="0"/>
                <a:cs typeface="Courier New" panose="02070309020205020404" pitchFamily="49" charset="0"/>
              </a:rPr>
              <a:t> </a:t>
            </a:r>
            <a:r>
              <a:rPr lang="en-US" altLang="ko-KR" sz="2000" dirty="0">
                <a:latin typeface="Courier New" panose="02070309020205020404" pitchFamily="49" charset="0"/>
                <a:cs typeface="Courier New" panose="02070309020205020404" pitchFamily="49" charset="0"/>
              </a:rPr>
              <a:t>&gt;</a:t>
            </a:r>
            <a:r>
              <a:rPr lang="en-US" altLang="ko-KR" sz="1100" dirty="0">
                <a:latin typeface="Courier New" panose="02070309020205020404" pitchFamily="49" charset="0"/>
                <a:cs typeface="Courier New" panose="02070309020205020404" pitchFamily="49" charset="0"/>
              </a:rPr>
              <a:t> </a:t>
            </a:r>
            <a:r>
              <a:rPr lang="en-US" altLang="ko-KR" sz="2000" dirty="0">
                <a:latin typeface="Courier New" panose="02070309020205020404" pitchFamily="49" charset="0"/>
                <a:cs typeface="Courier New" panose="02070309020205020404" pitchFamily="49" charset="0"/>
              </a:rPr>
              <a:t>z)</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m = x;</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print m; }</a:t>
            </a:r>
            <a:endParaRPr lang="ko-KR" altLang="en-US" sz="2000" dirty="0">
              <a:latin typeface="Courier New" panose="02070309020205020404" pitchFamily="49" charset="0"/>
              <a:cs typeface="Courier New" panose="02070309020205020404" pitchFamily="49" charset="0"/>
            </a:endParaRPr>
          </a:p>
        </p:txBody>
      </p:sp>
      <p:sp>
        <p:nvSpPr>
          <p:cNvPr id="8" name="내용 개체 틀 2"/>
          <p:cNvSpPr txBox="1">
            <a:spLocks/>
          </p:cNvSpPr>
          <p:nvPr/>
        </p:nvSpPr>
        <p:spPr>
          <a:xfrm>
            <a:off x="4930471" y="2929331"/>
            <a:ext cx="621484" cy="3488070"/>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Bef>
                <a:spcPts val="0"/>
              </a:spcBef>
              <a:buFont typeface="Arial" panose="020B0604020202020204" pitchFamily="34" charset="0"/>
              <a:buNone/>
            </a:pPr>
            <a:endParaRPr lang="en-US" altLang="ko-KR" sz="2000" dirty="0">
              <a:solidFill>
                <a:schemeClr val="tx1">
                  <a:lumMod val="75000"/>
                  <a:lumOff val="25000"/>
                </a:schemeClr>
              </a:solidFill>
              <a:latin typeface="Courier New" panose="02070309020205020404" pitchFamily="49" charset="0"/>
              <a:cs typeface="Courier New" panose="02070309020205020404" pitchFamily="49" charset="0"/>
            </a:endParaRP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01</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02</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03</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04</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05</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06</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07</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08</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09</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10</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11</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12</a:t>
            </a:r>
          </a:p>
        </p:txBody>
      </p:sp>
      <p:sp>
        <p:nvSpPr>
          <p:cNvPr id="9" name="내용 개체 틀 2"/>
          <p:cNvSpPr txBox="1">
            <a:spLocks/>
          </p:cNvSpPr>
          <p:nvPr/>
        </p:nvSpPr>
        <p:spPr>
          <a:xfrm>
            <a:off x="1606373" y="3243944"/>
            <a:ext cx="2924176" cy="234130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foo(){</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x = 1 ;</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y = 2 ;</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z = y – 2 ;</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r = x ;</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z = x + y ;</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  print z ; </a:t>
            </a:r>
          </a:p>
          <a:p>
            <a:pPr marL="0" indent="0">
              <a:lnSpc>
                <a:spcPct val="85000"/>
              </a:lnSpc>
              <a:spcBef>
                <a:spcPts val="0"/>
              </a:spcBef>
              <a:buFont typeface="Arial" panose="020B0604020202020204" pitchFamily="34" charset="0"/>
              <a:buNone/>
            </a:pPr>
            <a:r>
              <a:rPr lang="en-US" altLang="ko-KR" sz="2000" dirty="0">
                <a:latin typeface="Courier New" panose="02070309020205020404" pitchFamily="49" charset="0"/>
                <a:cs typeface="Courier New" panose="02070309020205020404" pitchFamily="49" charset="0"/>
              </a:rPr>
              <a:t>}</a:t>
            </a:r>
            <a:endParaRPr lang="ko-KR" altLang="en-US" sz="2000" dirty="0">
              <a:latin typeface="Courier New" panose="02070309020205020404" pitchFamily="49" charset="0"/>
              <a:cs typeface="Courier New" panose="02070309020205020404" pitchFamily="49" charset="0"/>
            </a:endParaRPr>
          </a:p>
        </p:txBody>
      </p:sp>
      <p:sp>
        <p:nvSpPr>
          <p:cNvPr id="10" name="내용 개체 틀 2"/>
          <p:cNvSpPr txBox="1">
            <a:spLocks/>
          </p:cNvSpPr>
          <p:nvPr/>
        </p:nvSpPr>
        <p:spPr>
          <a:xfrm>
            <a:off x="1117576" y="3243944"/>
            <a:ext cx="809625" cy="237855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Bef>
                <a:spcPts val="0"/>
              </a:spcBef>
              <a:buFont typeface="Arial" panose="020B0604020202020204" pitchFamily="34" charset="0"/>
              <a:buNone/>
            </a:pPr>
            <a:endParaRPr lang="en-US" altLang="ko-KR" sz="2000" dirty="0">
              <a:solidFill>
                <a:schemeClr val="tx1">
                  <a:lumMod val="75000"/>
                  <a:lumOff val="25000"/>
                </a:schemeClr>
              </a:solidFill>
              <a:latin typeface="Courier New" panose="02070309020205020404" pitchFamily="49" charset="0"/>
              <a:cs typeface="Courier New" panose="02070309020205020404" pitchFamily="49" charset="0"/>
            </a:endParaRP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01</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02</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03</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04</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05</a:t>
            </a:r>
          </a:p>
          <a:p>
            <a:pPr marL="0" indent="0">
              <a:lnSpc>
                <a:spcPct val="85000"/>
              </a:lnSpc>
              <a:spcBef>
                <a:spcPts val="0"/>
              </a:spcBef>
              <a:buFont typeface="Arial" panose="020B0604020202020204" pitchFamily="34" charset="0"/>
              <a:buNone/>
            </a:pPr>
            <a:r>
              <a:rPr lang="en-US" altLang="ko-KR" sz="2000" dirty="0">
                <a:solidFill>
                  <a:schemeClr val="tx1">
                    <a:lumMod val="75000"/>
                    <a:lumOff val="25000"/>
                  </a:schemeClr>
                </a:solidFill>
                <a:latin typeface="Courier New" panose="02070309020205020404" pitchFamily="49" charset="0"/>
                <a:cs typeface="Courier New" panose="02070309020205020404" pitchFamily="49" charset="0"/>
              </a:rPr>
              <a:t>06</a:t>
            </a:r>
          </a:p>
        </p:txBody>
      </p:sp>
      <p:sp>
        <p:nvSpPr>
          <p:cNvPr id="11" name="TextBox 10"/>
          <p:cNvSpPr txBox="1"/>
          <p:nvPr/>
        </p:nvSpPr>
        <p:spPr>
          <a:xfrm>
            <a:off x="959003" y="5767625"/>
            <a:ext cx="3482671" cy="276999"/>
          </a:xfrm>
          <a:prstGeom prst="rect">
            <a:avLst/>
          </a:prstGeom>
          <a:noFill/>
        </p:spPr>
        <p:txBody>
          <a:bodyPr wrap="square" rtlCol="0">
            <a:spAutoFit/>
          </a:bodyPr>
          <a:lstStyle/>
          <a:p>
            <a:r>
              <a:rPr lang="en-US" altLang="ko-KR" sz="1200" dirty="0"/>
              <a:t>http://www0.cs.ucl.ac.uk/staff/mharman/exe1.html</a:t>
            </a:r>
            <a:endParaRPr lang="ko-KR" altLang="en-US" sz="1200" dirty="0"/>
          </a:p>
        </p:txBody>
      </p:sp>
      <p:sp>
        <p:nvSpPr>
          <p:cNvPr id="12" name="사각형: 둥근 모서리 11"/>
          <p:cNvSpPr/>
          <p:nvPr/>
        </p:nvSpPr>
        <p:spPr>
          <a:xfrm>
            <a:off x="1868556" y="4866198"/>
            <a:ext cx="1494845"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2"/>
          <p:cNvSpPr/>
          <p:nvPr/>
        </p:nvSpPr>
        <p:spPr>
          <a:xfrm>
            <a:off x="1868556" y="4600360"/>
            <a:ext cx="1852654"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사각형: 둥근 모서리 13"/>
          <p:cNvSpPr/>
          <p:nvPr/>
        </p:nvSpPr>
        <p:spPr>
          <a:xfrm>
            <a:off x="1868556" y="3536210"/>
            <a:ext cx="1240404"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사각형: 둥근 모서리 14"/>
          <p:cNvSpPr/>
          <p:nvPr/>
        </p:nvSpPr>
        <p:spPr>
          <a:xfrm>
            <a:off x="1868556" y="3810372"/>
            <a:ext cx="1240404"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연결선: 구부러짐 16"/>
          <p:cNvCxnSpPr>
            <a:endCxn id="13" idx="3"/>
          </p:cNvCxnSpPr>
          <p:nvPr/>
        </p:nvCxnSpPr>
        <p:spPr>
          <a:xfrm flipV="1">
            <a:off x="3363401" y="4719630"/>
            <a:ext cx="357809" cy="273789"/>
          </a:xfrm>
          <a:prstGeom prst="curvedConnector3">
            <a:avLst>
              <a:gd name="adj1" fmla="val 163889"/>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구부러짐 17"/>
          <p:cNvCxnSpPr>
            <a:stCxn id="13" idx="3"/>
            <a:endCxn id="15" idx="3"/>
          </p:cNvCxnSpPr>
          <p:nvPr/>
        </p:nvCxnSpPr>
        <p:spPr>
          <a:xfrm flipH="1" flipV="1">
            <a:off x="3108960" y="3929642"/>
            <a:ext cx="612250" cy="789988"/>
          </a:xfrm>
          <a:prstGeom prst="curvedConnector3">
            <a:avLst>
              <a:gd name="adj1" fmla="val -37338"/>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구부러짐 20"/>
          <p:cNvCxnSpPr>
            <a:stCxn id="13" idx="3"/>
            <a:endCxn id="14" idx="3"/>
          </p:cNvCxnSpPr>
          <p:nvPr/>
        </p:nvCxnSpPr>
        <p:spPr>
          <a:xfrm flipH="1" flipV="1">
            <a:off x="3108960" y="3655480"/>
            <a:ext cx="612250" cy="1064150"/>
          </a:xfrm>
          <a:prstGeom prst="curvedConnector3">
            <a:avLst>
              <a:gd name="adj1" fmla="val -51624"/>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6" name="사각형: 둥근 모서리 25"/>
          <p:cNvSpPr/>
          <p:nvPr/>
        </p:nvSpPr>
        <p:spPr>
          <a:xfrm>
            <a:off x="5718312" y="6074096"/>
            <a:ext cx="1494845"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p:cNvSpPr/>
          <p:nvPr/>
        </p:nvSpPr>
        <p:spPr>
          <a:xfrm>
            <a:off x="6125698" y="5806080"/>
            <a:ext cx="1087459"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27"/>
          <p:cNvSpPr/>
          <p:nvPr/>
        </p:nvSpPr>
        <p:spPr>
          <a:xfrm>
            <a:off x="6125698" y="5319417"/>
            <a:ext cx="1087459"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p:cNvSpPr/>
          <p:nvPr/>
        </p:nvSpPr>
        <p:spPr>
          <a:xfrm>
            <a:off x="6180750" y="4528633"/>
            <a:ext cx="1087459"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p:cNvSpPr/>
          <p:nvPr/>
        </p:nvSpPr>
        <p:spPr>
          <a:xfrm>
            <a:off x="6188469" y="4018105"/>
            <a:ext cx="1087459"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30"/>
          <p:cNvSpPr/>
          <p:nvPr/>
        </p:nvSpPr>
        <p:spPr>
          <a:xfrm>
            <a:off x="5581968" y="3224620"/>
            <a:ext cx="1087459"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p:cNvSpPr/>
          <p:nvPr/>
        </p:nvSpPr>
        <p:spPr>
          <a:xfrm>
            <a:off x="5944205" y="5568645"/>
            <a:ext cx="2086612"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사각형: 둥근 모서리 32"/>
          <p:cNvSpPr/>
          <p:nvPr/>
        </p:nvSpPr>
        <p:spPr>
          <a:xfrm>
            <a:off x="5944205" y="5043508"/>
            <a:ext cx="1434605"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33"/>
          <p:cNvSpPr/>
          <p:nvPr/>
        </p:nvSpPr>
        <p:spPr>
          <a:xfrm>
            <a:off x="5928269" y="4273369"/>
            <a:ext cx="1581695"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4"/>
          <p:cNvSpPr/>
          <p:nvPr/>
        </p:nvSpPr>
        <p:spPr>
          <a:xfrm>
            <a:off x="5918230" y="3742196"/>
            <a:ext cx="1591734"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5"/>
          <p:cNvSpPr/>
          <p:nvPr/>
        </p:nvSpPr>
        <p:spPr>
          <a:xfrm>
            <a:off x="5641258" y="4776596"/>
            <a:ext cx="725413"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사각형: 둥근 모서리 36"/>
          <p:cNvSpPr/>
          <p:nvPr/>
        </p:nvSpPr>
        <p:spPr>
          <a:xfrm>
            <a:off x="5678045" y="3474180"/>
            <a:ext cx="1535112" cy="23853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구부러짐 37"/>
          <p:cNvCxnSpPr>
            <a:stCxn id="26" idx="3"/>
            <a:endCxn id="27" idx="3"/>
          </p:cNvCxnSpPr>
          <p:nvPr/>
        </p:nvCxnSpPr>
        <p:spPr>
          <a:xfrm flipV="1">
            <a:off x="7213157" y="5925350"/>
            <a:ext cx="12700" cy="268016"/>
          </a:xfrm>
          <a:prstGeom prst="curvedConnector3">
            <a:avLst>
              <a:gd name="adj1" fmla="val 1800000"/>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p:cNvCxnSpPr>
            <a:stCxn id="26" idx="3"/>
          </p:cNvCxnSpPr>
          <p:nvPr/>
        </p:nvCxnSpPr>
        <p:spPr>
          <a:xfrm flipV="1">
            <a:off x="7213157" y="5429293"/>
            <a:ext cx="12700" cy="764073"/>
          </a:xfrm>
          <a:prstGeom prst="curvedConnector4">
            <a:avLst>
              <a:gd name="adj1" fmla="val 7779134"/>
              <a:gd name="adj2" fmla="val 98390"/>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연결선: 구부러짐 47"/>
          <p:cNvCxnSpPr>
            <a:stCxn id="26" idx="3"/>
            <a:endCxn id="29" idx="3"/>
          </p:cNvCxnSpPr>
          <p:nvPr/>
        </p:nvCxnSpPr>
        <p:spPr>
          <a:xfrm flipV="1">
            <a:off x="7213157" y="4647903"/>
            <a:ext cx="55052" cy="1545463"/>
          </a:xfrm>
          <a:prstGeom prst="curvedConnector3">
            <a:avLst>
              <a:gd name="adj1" fmla="val 236398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p:cNvCxnSpPr>
            <a:stCxn id="26" idx="3"/>
            <a:endCxn id="30" idx="3"/>
          </p:cNvCxnSpPr>
          <p:nvPr/>
        </p:nvCxnSpPr>
        <p:spPr>
          <a:xfrm flipV="1">
            <a:off x="7213157" y="4137375"/>
            <a:ext cx="62771" cy="2055991"/>
          </a:xfrm>
          <a:prstGeom prst="curvedConnector3">
            <a:avLst>
              <a:gd name="adj1" fmla="val 2440259"/>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연결선: 구부러짐 55"/>
          <p:cNvCxnSpPr>
            <a:stCxn id="26" idx="3"/>
            <a:endCxn id="31" idx="3"/>
          </p:cNvCxnSpPr>
          <p:nvPr/>
        </p:nvCxnSpPr>
        <p:spPr>
          <a:xfrm flipH="1" flipV="1">
            <a:off x="6669427" y="3343890"/>
            <a:ext cx="543730" cy="2849476"/>
          </a:xfrm>
          <a:prstGeom prst="curvedConnector3">
            <a:avLst>
              <a:gd name="adj1" fmla="val -33159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연결선: 구부러짐 59"/>
          <p:cNvCxnSpPr>
            <a:stCxn id="27" idx="3"/>
            <a:endCxn id="32" idx="3"/>
          </p:cNvCxnSpPr>
          <p:nvPr/>
        </p:nvCxnSpPr>
        <p:spPr>
          <a:xfrm flipV="1">
            <a:off x="7213157" y="5687915"/>
            <a:ext cx="817660" cy="237435"/>
          </a:xfrm>
          <a:prstGeom prst="curvedConnector3">
            <a:avLst>
              <a:gd name="adj1" fmla="val 116289"/>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연결선: 구부러짐 63"/>
          <p:cNvCxnSpPr>
            <a:stCxn id="28" idx="3"/>
            <a:endCxn id="33" idx="3"/>
          </p:cNvCxnSpPr>
          <p:nvPr/>
        </p:nvCxnSpPr>
        <p:spPr>
          <a:xfrm flipV="1">
            <a:off x="7213157" y="5162778"/>
            <a:ext cx="165653" cy="275909"/>
          </a:xfrm>
          <a:prstGeom prst="curvedConnector3">
            <a:avLst>
              <a:gd name="adj1" fmla="val 237999"/>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구부러짐 66"/>
          <p:cNvCxnSpPr>
            <a:stCxn id="33" idx="3"/>
            <a:endCxn id="36" idx="3"/>
          </p:cNvCxnSpPr>
          <p:nvPr/>
        </p:nvCxnSpPr>
        <p:spPr>
          <a:xfrm flipH="1" flipV="1">
            <a:off x="6366671" y="4895866"/>
            <a:ext cx="1012139" cy="266912"/>
          </a:xfrm>
          <a:prstGeom prst="curvedConnector3">
            <a:avLst>
              <a:gd name="adj1" fmla="val -22586"/>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p:cNvCxnSpPr>
            <a:endCxn id="34" idx="3"/>
          </p:cNvCxnSpPr>
          <p:nvPr/>
        </p:nvCxnSpPr>
        <p:spPr>
          <a:xfrm rot="5400000" flipH="1" flipV="1">
            <a:off x="7272924" y="4404827"/>
            <a:ext cx="249227" cy="224853"/>
          </a:xfrm>
          <a:prstGeom prst="curvedConnector4">
            <a:avLst>
              <a:gd name="adj1" fmla="val -2642"/>
              <a:gd name="adj2" fmla="val 201666"/>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연결선: 구부러짐 73"/>
          <p:cNvCxnSpPr>
            <a:stCxn id="30" idx="3"/>
            <a:endCxn id="35" idx="3"/>
          </p:cNvCxnSpPr>
          <p:nvPr/>
        </p:nvCxnSpPr>
        <p:spPr>
          <a:xfrm flipV="1">
            <a:off x="7275928" y="3861466"/>
            <a:ext cx="234036" cy="275909"/>
          </a:xfrm>
          <a:prstGeom prst="curvedConnector3">
            <a:avLst>
              <a:gd name="adj1" fmla="val 197677"/>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연결선: 구부러짐 76"/>
          <p:cNvCxnSpPr>
            <a:stCxn id="34" idx="3"/>
            <a:endCxn id="37" idx="3"/>
          </p:cNvCxnSpPr>
          <p:nvPr/>
        </p:nvCxnSpPr>
        <p:spPr>
          <a:xfrm flipH="1" flipV="1">
            <a:off x="7213157" y="3593450"/>
            <a:ext cx="296807" cy="799189"/>
          </a:xfrm>
          <a:prstGeom prst="curvedConnector3">
            <a:avLst>
              <a:gd name="adj1" fmla="val -216325"/>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연결선: 구부러짐 80"/>
          <p:cNvCxnSpPr>
            <a:stCxn id="35" idx="3"/>
          </p:cNvCxnSpPr>
          <p:nvPr/>
        </p:nvCxnSpPr>
        <p:spPr>
          <a:xfrm flipH="1" flipV="1">
            <a:off x="7219507" y="3593449"/>
            <a:ext cx="290457" cy="268017"/>
          </a:xfrm>
          <a:prstGeom prst="curvedConnector3">
            <a:avLst>
              <a:gd name="adj1" fmla="val -78704"/>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연결선: 구부러짐 83"/>
          <p:cNvCxnSpPr>
            <a:stCxn id="37" idx="3"/>
            <a:endCxn id="31" idx="3"/>
          </p:cNvCxnSpPr>
          <p:nvPr/>
        </p:nvCxnSpPr>
        <p:spPr>
          <a:xfrm flipH="1" flipV="1">
            <a:off x="6669427" y="3343890"/>
            <a:ext cx="543730" cy="249560"/>
          </a:xfrm>
          <a:prstGeom prst="curvedConnector3">
            <a:avLst>
              <a:gd name="adj1" fmla="val -2888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5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00825" y="222192"/>
            <a:ext cx="6550353" cy="1436508"/>
          </a:xfrm>
        </p:spPr>
        <p:txBody>
          <a:bodyPr>
            <a:normAutofit/>
          </a:bodyPr>
          <a:lstStyle/>
          <a:p>
            <a:r>
              <a:rPr lang="en-US" altLang="ko-KR" sz="3400" dirty="0"/>
              <a:t>Spectrum-based Fault Localization</a:t>
            </a:r>
            <a:endParaRPr lang="ko-KR" altLang="en-US" sz="3400"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279662" y="1717482"/>
                <a:ext cx="8619213" cy="4595854"/>
              </a:xfrm>
            </p:spPr>
            <p:txBody>
              <a:bodyPr>
                <a:normAutofit/>
              </a:bodyPr>
              <a:lstStyle/>
              <a:p>
                <a:pPr>
                  <a:lnSpc>
                    <a:spcPct val="100000"/>
                  </a:lnSpc>
                </a:pPr>
                <a:r>
                  <a:rPr lang="en-US" altLang="ko-KR" sz="2500" dirty="0"/>
                  <a:t>A large test suite generates large execution information from which we can inductively reason about the cause of errors</a:t>
                </a:r>
              </a:p>
              <a:p>
                <a:pPr lvl="1">
                  <a:lnSpc>
                    <a:spcPct val="100000"/>
                  </a:lnSpc>
                </a:pPr>
                <a:r>
                  <a:rPr lang="en-US" altLang="ko-KR" sz="2200" dirty="0"/>
                  <a:t>Use code coverage as features (spectrum) of program behaviors</a:t>
                </a:r>
              </a:p>
              <a:p>
                <a:pPr>
                  <a:lnSpc>
                    <a:spcPct val="100000"/>
                  </a:lnSpc>
                </a:pPr>
                <a:endParaRPr lang="en-US" altLang="ko-KR" sz="600" dirty="0"/>
              </a:p>
              <a:p>
                <a:pPr>
                  <a:lnSpc>
                    <a:spcPct val="100000"/>
                  </a:lnSpc>
                </a:pPr>
                <a:r>
                  <a:rPr lang="en-US" altLang="ko-KR" sz="2500" dirty="0"/>
                  <a:t>Spectrum-based fault localization finds a code entity </a:t>
                </a:r>
                <a:r>
                  <a:rPr lang="en-US" altLang="ko-KR" sz="2500" b="1" dirty="0"/>
                  <a:t>suspicious</a:t>
                </a:r>
                <a:r>
                  <a:rPr lang="en-US" altLang="ko-KR" sz="2500" dirty="0"/>
                  <a:t> </a:t>
                </a:r>
                <a:br>
                  <a:rPr lang="en-US" altLang="ko-KR" sz="2500" dirty="0"/>
                </a:br>
                <a:r>
                  <a:rPr lang="en-US" altLang="ko-KR" sz="2500" dirty="0"/>
                  <a:t>if an errors likely occurs when the code entity was executed.</a:t>
                </a:r>
              </a:p>
              <a:p>
                <a:pPr lvl="1">
                  <a:lnSpc>
                    <a:spcPct val="100000"/>
                  </a:lnSpc>
                </a:pPr>
                <a:r>
                  <a:rPr lang="en-US" altLang="ko-KR" sz="2200" dirty="0"/>
                  <a:t>Define a </a:t>
                </a:r>
                <a:r>
                  <a:rPr lang="en-US" altLang="ko-KR" sz="2200" b="1" dirty="0"/>
                  <a:t>suspicious score</a:t>
                </a:r>
                <a:r>
                  <a:rPr lang="en-US" altLang="ko-KR" sz="2200" dirty="0"/>
                  <a:t> of a code entity as a </a:t>
                </a:r>
                <a:r>
                  <a:rPr lang="en-US" altLang="ko-KR" sz="2200" b="1" dirty="0"/>
                  <a:t>correlations</a:t>
                </a:r>
                <a:r>
                  <a:rPr lang="en-US" altLang="ko-KR" sz="2200" dirty="0"/>
                  <a:t> </a:t>
                </a:r>
                <a:r>
                  <a:rPr lang="en-US" altLang="ko-KR" sz="2200" b="1" dirty="0"/>
                  <a:t>between the error and the code entity executions</a:t>
                </a:r>
              </a:p>
              <a:p>
                <a:pPr lvl="1">
                  <a:lnSpc>
                    <a:spcPct val="100000"/>
                  </a:lnSpc>
                </a:pPr>
                <a:r>
                  <a:rPr lang="en-US" altLang="ko-KR" sz="2200" dirty="0"/>
                  <a:t>Example: Tarantulas </a:t>
                </a:r>
                <a:r>
                  <a:rPr lang="en-US" altLang="ko-KR" sz="1800" dirty="0"/>
                  <a:t>[</a:t>
                </a:r>
                <a:r>
                  <a:rPr lang="en-US" altLang="ko-KR" sz="1800" dirty="0" err="1"/>
                  <a:t>ASE'05</a:t>
                </a:r>
                <a:r>
                  <a:rPr lang="en-US" altLang="ko-KR" sz="1800" dirty="0"/>
                  <a:t>]		</a:t>
                </a:r>
              </a:p>
              <a:p>
                <a:pPr marL="457200" lvl="1" indent="0" algn="ctr">
                  <a:lnSpc>
                    <a:spcPct val="100000"/>
                  </a:lnSpc>
                  <a:buNone/>
                </a:pPr>
                <a14:m>
                  <m:oMath xmlns:m="http://schemas.openxmlformats.org/officeDocument/2006/math">
                    <m:r>
                      <a:rPr lang="en-US" altLang="ko-KR" sz="2000" i="1" dirty="0" smtClean="0">
                        <a:latin typeface="Cambria Math" panose="02040503050406030204" pitchFamily="18" charset="0"/>
                      </a:rPr>
                      <m:t>𝑠𝑢𝑠𝑝</m:t>
                    </m:r>
                    <m:r>
                      <a:rPr lang="en-US" altLang="ko-KR" sz="2000" b="0" i="1" dirty="0" smtClean="0">
                        <a:latin typeface="Cambria Math" panose="02040503050406030204" pitchFamily="18" charset="0"/>
                      </a:rPr>
                      <m:t>𝑆</m:t>
                    </m:r>
                    <m:r>
                      <a:rPr lang="en-US" altLang="ko-KR" sz="2000" i="1" dirty="0" smtClean="0">
                        <a:latin typeface="Cambria Math" panose="02040503050406030204" pitchFamily="18" charset="0"/>
                      </a:rPr>
                      <m:t>𝑐𝑜𝑟𝑒</m:t>
                    </m:r>
                  </m:oMath>
                </a14:m>
                <a:r>
                  <a:rPr lang="en-US" altLang="ko-KR" sz="2000" dirty="0"/>
                  <a:t>(</a:t>
                </a:r>
                <a14:m>
                  <m:oMath xmlns:m="http://schemas.openxmlformats.org/officeDocument/2006/math">
                    <m:r>
                      <a:rPr lang="en-US" altLang="ko-KR" sz="2000" i="1" dirty="0" smtClean="0">
                        <a:latin typeface="Cambria Math" panose="02040503050406030204" pitchFamily="18" charset="0"/>
                      </a:rPr>
                      <m:t>𝑠</m:t>
                    </m:r>
                  </m:oMath>
                </a14:m>
                <a:r>
                  <a:rPr lang="en-US" altLang="ko-KR" sz="2000" dirty="0"/>
                  <a:t>) =</a:t>
                </a:r>
                <a:r>
                  <a:rPr lang="en-US" altLang="ko-KR" dirty="0"/>
                  <a:t> </a:t>
                </a:r>
                <a14:m>
                  <m:oMath xmlns:m="http://schemas.openxmlformats.org/officeDocument/2006/math">
                    <m:f>
                      <m:fPr>
                        <m:ctrlPr>
                          <a:rPr lang="en-US" altLang="ko-KR" sz="2800" i="1" smtClean="0">
                            <a:latin typeface="Cambria Math" panose="02040503050406030204" pitchFamily="18" charset="0"/>
                          </a:rPr>
                        </m:ctrlPr>
                      </m:fPr>
                      <m:num>
                        <m:f>
                          <m:fPr>
                            <m:ctrlPr>
                              <a:rPr lang="en-US" altLang="ko-KR" sz="2800" i="1" smtClean="0">
                                <a:latin typeface="Cambria Math" panose="02040503050406030204" pitchFamily="18" charset="0"/>
                              </a:rPr>
                            </m:ctrlPr>
                          </m:fPr>
                          <m:num>
                            <m:r>
                              <a:rPr lang="en-US" altLang="ko-KR" sz="2800" b="0" i="1" smtClean="0">
                                <a:latin typeface="Cambria Math" panose="02040503050406030204" pitchFamily="18" charset="0"/>
                              </a:rPr>
                              <m:t>𝑓𝑎𝑖𝑙</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𝑠</m:t>
                            </m:r>
                            <m:r>
                              <a:rPr lang="en-US" altLang="ko-KR" sz="2800" b="0" i="1" smtClean="0">
                                <a:latin typeface="Cambria Math" panose="02040503050406030204" pitchFamily="18" charset="0"/>
                              </a:rPr>
                              <m:t>)</m:t>
                            </m:r>
                          </m:num>
                          <m:den>
                            <m:r>
                              <a:rPr lang="en-US" altLang="ko-KR" sz="2800" b="0" i="1" smtClean="0">
                                <a:latin typeface="Cambria Math" panose="02040503050406030204" pitchFamily="18" charset="0"/>
                              </a:rPr>
                              <m:t>𝑡𝑜𝑡𝑎𝑙𝐹𝑎𝑖𝑙</m:t>
                            </m:r>
                          </m:den>
                        </m:f>
                      </m:num>
                      <m:den>
                        <m:f>
                          <m:fPr>
                            <m:ctrlPr>
                              <a:rPr lang="en-US" altLang="ko-KR" sz="2800" i="1" smtClean="0">
                                <a:latin typeface="Cambria Math" panose="02040503050406030204" pitchFamily="18" charset="0"/>
                              </a:rPr>
                            </m:ctrlPr>
                          </m:fPr>
                          <m:num>
                            <m:r>
                              <a:rPr lang="en-US" altLang="ko-KR" sz="2800" b="0" i="1" smtClean="0">
                                <a:latin typeface="Cambria Math" panose="02040503050406030204" pitchFamily="18" charset="0"/>
                              </a:rPr>
                              <m:t>𝑝𝑎𝑠𝑠</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𝑠</m:t>
                            </m:r>
                            <m:r>
                              <a:rPr lang="en-US" altLang="ko-KR" sz="2800" b="0" i="1" smtClean="0">
                                <a:latin typeface="Cambria Math" panose="02040503050406030204" pitchFamily="18" charset="0"/>
                              </a:rPr>
                              <m:t>)</m:t>
                            </m:r>
                          </m:num>
                          <m:den>
                            <m:r>
                              <a:rPr lang="en-US" altLang="ko-KR" sz="2800" b="0" i="1" smtClean="0">
                                <a:latin typeface="Cambria Math" panose="02040503050406030204" pitchFamily="18" charset="0"/>
                              </a:rPr>
                              <m:t>𝑡𝑜𝑡𝑎𝑙𝑃𝑎𝑠𝑠</m:t>
                            </m:r>
                          </m:den>
                        </m:f>
                        <m:r>
                          <a:rPr lang="en-US" altLang="ko-KR" sz="2800" b="0" i="1" smtClean="0">
                            <a:latin typeface="Cambria Math" panose="02040503050406030204" pitchFamily="18" charset="0"/>
                          </a:rPr>
                          <m:t>+</m:t>
                        </m:r>
                        <m:f>
                          <m:fPr>
                            <m:ctrlPr>
                              <a:rPr lang="en-US" altLang="ko-KR" sz="2800" b="0" i="1" smtClean="0">
                                <a:latin typeface="Cambria Math" panose="02040503050406030204" pitchFamily="18" charset="0"/>
                              </a:rPr>
                            </m:ctrlPr>
                          </m:fPr>
                          <m:num>
                            <m:r>
                              <a:rPr lang="en-US" altLang="ko-KR" sz="2800" b="0" i="1" smtClean="0">
                                <a:latin typeface="Cambria Math" panose="02040503050406030204" pitchFamily="18" charset="0"/>
                              </a:rPr>
                              <m:t>𝑓𝑎𝑖𝑙</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𝑠</m:t>
                            </m:r>
                            <m:r>
                              <a:rPr lang="en-US" altLang="ko-KR" sz="2800" b="0" i="1" smtClean="0">
                                <a:latin typeface="Cambria Math" panose="02040503050406030204" pitchFamily="18" charset="0"/>
                              </a:rPr>
                              <m:t>)</m:t>
                            </m:r>
                          </m:num>
                          <m:den>
                            <m:r>
                              <a:rPr lang="en-US" altLang="ko-KR" sz="2800" b="0" i="1" smtClean="0">
                                <a:latin typeface="Cambria Math" panose="02040503050406030204" pitchFamily="18" charset="0"/>
                              </a:rPr>
                              <m:t>𝑡𝑜𝑡𝑎𝑙𝐹𝑎𝑖𝑙</m:t>
                            </m:r>
                          </m:den>
                        </m:f>
                      </m:den>
                    </m:f>
                  </m:oMath>
                </a14:m>
                <a:endParaRPr lang="en-US" altLang="ko-KR" dirty="0"/>
              </a:p>
              <a:p>
                <a:pPr marL="457200" lvl="1" indent="0">
                  <a:lnSpc>
                    <a:spcPct val="100000"/>
                  </a:lnSpc>
                  <a:buNone/>
                </a:pPr>
                <a:endParaRPr lang="en-US" altLang="ko-KR" sz="20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279662" y="1717482"/>
                <a:ext cx="8619213" cy="4595854"/>
              </a:xfrm>
              <a:blipFill>
                <a:blip r:embed="rId2"/>
                <a:stretch>
                  <a:fillRect l="-1061" t="-1061" r="-1556"/>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8</a:t>
            </a:fld>
            <a:endParaRPr lang="ko-KR" altLang="en-US"/>
          </a:p>
        </p:txBody>
      </p:sp>
      <p:pic>
        <p:nvPicPr>
          <p:cNvPr id="15" name="Picture 2" descr="Image result for spectrum comparison"/>
          <p:cNvPicPr>
            <a:picLocks noChangeAspect="1" noChangeArrowheads="1"/>
          </p:cNvPicPr>
          <p:nvPr/>
        </p:nvPicPr>
        <p:blipFill rotWithShape="1">
          <a:blip r:embed="rId3">
            <a:extLst>
              <a:ext uri="{28A0092B-C50C-407E-A947-70E740481C1C}">
                <a14:useLocalDpi xmlns:a14="http://schemas.microsoft.com/office/drawing/2010/main" val="0"/>
              </a:ext>
            </a:extLst>
          </a:blip>
          <a:srcRect l="2792" r="3417"/>
          <a:stretch/>
        </p:blipFill>
        <p:spPr bwMode="auto">
          <a:xfrm>
            <a:off x="6322422" y="34836"/>
            <a:ext cx="2778034" cy="171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93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Example</a:t>
            </a:r>
            <a:endParaRPr lang="ko-KR" altLang="en-US" dirty="0"/>
          </a:p>
        </p:txBody>
      </p:sp>
      <p:sp>
        <p:nvSpPr>
          <p:cNvPr id="4" name="날짜 개체 틀 3"/>
          <p:cNvSpPr>
            <a:spLocks noGrp="1"/>
          </p:cNvSpPr>
          <p:nvPr>
            <p:ph type="dt" sz="half" idx="10"/>
          </p:nvPr>
        </p:nvSpPr>
        <p:spPr/>
        <p:txBody>
          <a:bodyPr/>
          <a:lstStyle/>
          <a:p>
            <a:fld id="{8FD76F17-FB32-47FB-B128-A1247E4DDC55}" type="datetime1">
              <a:rPr lang="ko-KR" altLang="en-US" smtClean="0"/>
              <a:t>2016-12-22</a:t>
            </a:fld>
            <a:endParaRPr lang="ko-KR" altLang="en-US"/>
          </a:p>
        </p:txBody>
      </p:sp>
      <p:sp>
        <p:nvSpPr>
          <p:cNvPr id="5" name="바닥글 개체 틀 4"/>
          <p:cNvSpPr>
            <a:spLocks noGrp="1"/>
          </p:cNvSpPr>
          <p:nvPr>
            <p:ph type="ftr" sz="quarter" idx="11"/>
          </p:nvPr>
        </p:nvSpPr>
        <p:spPr/>
        <p:txBody>
          <a:bodyPr/>
          <a:lstStyle/>
          <a:p>
            <a:r>
              <a:rPr lang="en-US" altLang="ko-KR"/>
              <a:t>Automated Software Debugging: A Mutation Approach</a:t>
            </a:r>
            <a:endParaRPr lang="ko-KR" altLang="en-US"/>
          </a:p>
        </p:txBody>
      </p:sp>
      <p:sp>
        <p:nvSpPr>
          <p:cNvPr id="6" name="슬라이드 번호 개체 틀 5"/>
          <p:cNvSpPr>
            <a:spLocks noGrp="1"/>
          </p:cNvSpPr>
          <p:nvPr>
            <p:ph type="sldNum" sz="quarter" idx="12"/>
          </p:nvPr>
        </p:nvSpPr>
        <p:spPr/>
        <p:txBody>
          <a:bodyPr/>
          <a:lstStyle/>
          <a:p>
            <a:fld id="{6E05A448-8D01-497E-BF8B-106111B35262}" type="slidenum">
              <a:rPr lang="ko-KR" altLang="en-US" smtClean="0"/>
              <a:t>9</a:t>
            </a:fld>
            <a:endParaRPr lang="ko-KR" altLang="en-US"/>
          </a:p>
        </p:txBody>
      </p:sp>
      <p:graphicFrame>
        <p:nvGraphicFramePr>
          <p:cNvPr id="9" name="표 8"/>
          <p:cNvGraphicFramePr>
            <a:graphicFrameLocks noGrp="1"/>
          </p:cNvGraphicFramePr>
          <p:nvPr>
            <p:extLst>
              <p:ext uri="{D42A27DB-BD31-4B8C-83A1-F6EECF244321}">
                <p14:modId xmlns:p14="http://schemas.microsoft.com/office/powerpoint/2010/main" val="290135895"/>
              </p:ext>
            </p:extLst>
          </p:nvPr>
        </p:nvGraphicFramePr>
        <p:xfrm>
          <a:off x="667304" y="1215851"/>
          <a:ext cx="6482435" cy="4927807"/>
        </p:xfrm>
        <a:graphic>
          <a:graphicData uri="http://schemas.openxmlformats.org/drawingml/2006/table">
            <a:tbl>
              <a:tblPr firstRow="1" bandRow="1">
                <a:tableStyleId>{5C22544A-7EE6-4342-B048-85BDC9FD1C3A}</a:tableStyleId>
              </a:tblPr>
              <a:tblGrid>
                <a:gridCol w="2686661">
                  <a:extLst>
                    <a:ext uri="{9D8B030D-6E8A-4147-A177-3AD203B41FA5}">
                      <a16:colId xmlns:a16="http://schemas.microsoft.com/office/drawing/2014/main" val="2514889248"/>
                    </a:ext>
                  </a:extLst>
                </a:gridCol>
                <a:gridCol w="632629">
                  <a:extLst>
                    <a:ext uri="{9D8B030D-6E8A-4147-A177-3AD203B41FA5}">
                      <a16:colId xmlns:a16="http://schemas.microsoft.com/office/drawing/2014/main" val="1845255404"/>
                    </a:ext>
                  </a:extLst>
                </a:gridCol>
                <a:gridCol w="632629">
                  <a:extLst>
                    <a:ext uri="{9D8B030D-6E8A-4147-A177-3AD203B41FA5}">
                      <a16:colId xmlns:a16="http://schemas.microsoft.com/office/drawing/2014/main" val="3239703530"/>
                    </a:ext>
                  </a:extLst>
                </a:gridCol>
                <a:gridCol w="632629">
                  <a:extLst>
                    <a:ext uri="{9D8B030D-6E8A-4147-A177-3AD203B41FA5}">
                      <a16:colId xmlns:a16="http://schemas.microsoft.com/office/drawing/2014/main" val="895959803"/>
                    </a:ext>
                  </a:extLst>
                </a:gridCol>
                <a:gridCol w="632629">
                  <a:extLst>
                    <a:ext uri="{9D8B030D-6E8A-4147-A177-3AD203B41FA5}">
                      <a16:colId xmlns:a16="http://schemas.microsoft.com/office/drawing/2014/main" val="2192584421"/>
                    </a:ext>
                  </a:extLst>
                </a:gridCol>
                <a:gridCol w="632629">
                  <a:extLst>
                    <a:ext uri="{9D8B030D-6E8A-4147-A177-3AD203B41FA5}">
                      <a16:colId xmlns:a16="http://schemas.microsoft.com/office/drawing/2014/main" val="1549277157"/>
                    </a:ext>
                  </a:extLst>
                </a:gridCol>
                <a:gridCol w="632629">
                  <a:extLst>
                    <a:ext uri="{9D8B030D-6E8A-4147-A177-3AD203B41FA5}">
                      <a16:colId xmlns:a16="http://schemas.microsoft.com/office/drawing/2014/main" val="2456087548"/>
                    </a:ext>
                  </a:extLst>
                </a:gridCol>
              </a:tblGrid>
              <a:tr h="340699">
                <a:tc>
                  <a:txBody>
                    <a:bodyPr/>
                    <a:lstStyle/>
                    <a:p>
                      <a:pPr latinLnBrk="1"/>
                      <a:endParaRPr lang="ko-KR" altLang="en-US" sz="1400" b="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400" dirty="0">
                          <a:solidFill>
                            <a:schemeClr val="tx1"/>
                          </a:solidFill>
                        </a:rPr>
                        <a:t>mid</a:t>
                      </a:r>
                    </a:p>
                    <a:p>
                      <a:pPr algn="ctr" latinLnBrk="1"/>
                      <a:r>
                        <a:rPr lang="en-US" altLang="ko-KR" sz="1400" dirty="0">
                          <a:solidFill>
                            <a:schemeClr val="tx1"/>
                          </a:solidFill>
                        </a:rPr>
                        <a:t>(2,2,1)</a:t>
                      </a:r>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en-US" altLang="ko-KR" sz="1400" dirty="0">
                          <a:solidFill>
                            <a:schemeClr val="tx1"/>
                          </a:solidFill>
                        </a:rPr>
                        <a:t>mid</a:t>
                      </a:r>
                    </a:p>
                    <a:p>
                      <a:pPr algn="ctr" latinLnBrk="1"/>
                      <a:r>
                        <a:rPr lang="en-US" altLang="ko-KR" sz="1400" dirty="0">
                          <a:solidFill>
                            <a:schemeClr val="tx1"/>
                          </a:solidFill>
                        </a:rPr>
                        <a:t>(1,2,3)</a:t>
                      </a:r>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en-US" altLang="ko-KR" sz="1400" dirty="0">
                          <a:solidFill>
                            <a:schemeClr val="tx1"/>
                          </a:solidFill>
                        </a:rPr>
                        <a:t>mid</a:t>
                      </a:r>
                    </a:p>
                    <a:p>
                      <a:pPr algn="ctr" latinLnBrk="1"/>
                      <a:r>
                        <a:rPr lang="en-US" altLang="ko-KR" sz="1400" dirty="0">
                          <a:solidFill>
                            <a:schemeClr val="tx1"/>
                          </a:solidFill>
                        </a:rPr>
                        <a:t>(5,5,5)</a:t>
                      </a:r>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en-US" altLang="ko-KR" sz="1400" dirty="0">
                          <a:solidFill>
                            <a:schemeClr val="tx1"/>
                          </a:solidFill>
                        </a:rPr>
                        <a:t>mid</a:t>
                      </a:r>
                    </a:p>
                    <a:p>
                      <a:pPr algn="ctr" latinLnBrk="1"/>
                      <a:r>
                        <a:rPr lang="en-US" altLang="ko-KR" sz="1400" dirty="0">
                          <a:solidFill>
                            <a:schemeClr val="tx1"/>
                          </a:solidFill>
                        </a:rPr>
                        <a:t>(5,3,4)</a:t>
                      </a:r>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en-US" altLang="ko-KR" sz="1400" dirty="0">
                          <a:solidFill>
                            <a:schemeClr val="tx1"/>
                          </a:solidFill>
                        </a:rPr>
                        <a:t>mid</a:t>
                      </a:r>
                    </a:p>
                    <a:p>
                      <a:pPr algn="ctr" latinLnBrk="1"/>
                      <a:r>
                        <a:rPr lang="en-US" altLang="ko-KR" sz="1400" dirty="0">
                          <a:solidFill>
                            <a:schemeClr val="tx1"/>
                          </a:solidFill>
                        </a:rPr>
                        <a:t>(2,1,3)</a:t>
                      </a:r>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en-US" altLang="ko-KR" sz="1400" dirty="0">
                          <a:solidFill>
                            <a:schemeClr val="tx1"/>
                          </a:solidFill>
                        </a:rPr>
                        <a:t>mid</a:t>
                      </a:r>
                    </a:p>
                    <a:p>
                      <a:pPr algn="ctr" latinLnBrk="1"/>
                      <a:r>
                        <a:rPr lang="en-US" altLang="ko-KR" sz="1400" dirty="0">
                          <a:solidFill>
                            <a:schemeClr val="tx1"/>
                          </a:solidFill>
                        </a:rPr>
                        <a:t>(3,2,1)</a:t>
                      </a:r>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3270425266"/>
                  </a:ext>
                </a:extLst>
              </a:tr>
              <a:tr h="340699">
                <a:tc>
                  <a:txBody>
                    <a:bodyPr/>
                    <a:lstStyle/>
                    <a:p>
                      <a:pPr latinLnBrk="1"/>
                      <a:r>
                        <a:rPr lang="en-US" altLang="ko-KR" sz="1600" dirty="0">
                          <a:solidFill>
                            <a:schemeClr val="tx1"/>
                          </a:solidFill>
                          <a:latin typeface="Courier New" panose="02070309020205020404" pitchFamily="49" charset="0"/>
                          <a:cs typeface="Courier New" panose="02070309020205020404" pitchFamily="49" charset="0"/>
                        </a:rPr>
                        <a:t>01</a:t>
                      </a:r>
                      <a:r>
                        <a:rPr lang="en-US" altLang="ko-KR" sz="1600" baseline="0" dirty="0">
                          <a:solidFill>
                            <a:schemeClr val="tx1"/>
                          </a:solidFill>
                          <a:latin typeface="Courier New" panose="02070309020205020404" pitchFamily="49" charset="0"/>
                          <a:cs typeface="Courier New" panose="02070309020205020404" pitchFamily="49" charset="0"/>
                        </a:rPr>
                        <a:t>  m = y ;</a:t>
                      </a:r>
                      <a:endParaRPr lang="ko-KR" altLang="en-US" sz="160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3301261532"/>
                  </a:ext>
                </a:extLst>
              </a:tr>
              <a:tr h="340699">
                <a:tc>
                  <a:txBody>
                    <a:bodyPr/>
                    <a:lstStyle/>
                    <a:p>
                      <a:pPr latinLnBrk="1"/>
                      <a:r>
                        <a:rPr lang="en-US" altLang="ko-KR" sz="1600" dirty="0">
                          <a:solidFill>
                            <a:schemeClr val="tx1"/>
                          </a:solidFill>
                          <a:latin typeface="Courier New" panose="02070309020205020404" pitchFamily="49" charset="0"/>
                          <a:cs typeface="Courier New" panose="02070309020205020404" pitchFamily="49" charset="0"/>
                        </a:rPr>
                        <a:t>02  if (m &lt; z)</a:t>
                      </a:r>
                      <a:endParaRPr lang="ko-KR" altLang="en-US" sz="160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1721708106"/>
                  </a:ext>
                </a:extLst>
              </a:tr>
              <a:tr h="340699">
                <a:tc>
                  <a:txBody>
                    <a:bodyPr/>
                    <a:lstStyle/>
                    <a:p>
                      <a:pPr latinLnBrk="1"/>
                      <a:r>
                        <a:rPr lang="en-US" altLang="ko-KR" sz="1600" dirty="0">
                          <a:solidFill>
                            <a:schemeClr val="tx1"/>
                          </a:solidFill>
                          <a:latin typeface="Courier New" panose="02070309020205020404" pitchFamily="49" charset="0"/>
                          <a:cs typeface="Courier New" panose="02070309020205020404" pitchFamily="49" charset="0"/>
                        </a:rPr>
                        <a:t>03   if (m &lt; x)</a:t>
                      </a:r>
                      <a:endParaRPr lang="ko-KR" altLang="en-US" sz="160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2508171350"/>
                  </a:ext>
                </a:extLst>
              </a:tr>
              <a:tr h="340699">
                <a:tc>
                  <a:txBody>
                    <a:bodyPr/>
                    <a:lstStyle/>
                    <a:p>
                      <a:pPr latinLnBrk="1"/>
                      <a:r>
                        <a:rPr lang="en-US" altLang="ko-KR" sz="1600" dirty="0">
                          <a:solidFill>
                            <a:schemeClr val="tx1"/>
                          </a:solidFill>
                          <a:latin typeface="Courier New" panose="02070309020205020404" pitchFamily="49" charset="0"/>
                          <a:cs typeface="Courier New" panose="02070309020205020404" pitchFamily="49" charset="0"/>
                        </a:rPr>
                        <a:t>04    m = x ;</a:t>
                      </a:r>
                      <a:endParaRPr lang="ko-KR" altLang="en-US" sz="160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523641695"/>
                  </a:ext>
                </a:extLst>
              </a:tr>
              <a:tr h="340699">
                <a:tc>
                  <a:txBody>
                    <a:bodyPr/>
                    <a:lstStyle/>
                    <a:p>
                      <a:pPr latinLnBrk="1"/>
                      <a:r>
                        <a:rPr lang="en-US" altLang="ko-KR" sz="1600" dirty="0">
                          <a:solidFill>
                            <a:schemeClr val="tx1"/>
                          </a:solidFill>
                          <a:latin typeface="Courier New" panose="02070309020205020404" pitchFamily="49" charset="0"/>
                          <a:cs typeface="Courier New" panose="02070309020205020404" pitchFamily="49" charset="0"/>
                        </a:rPr>
                        <a:t>05    if (z &lt; m)</a:t>
                      </a:r>
                      <a:endParaRPr lang="ko-KR" altLang="en-US" sz="160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2928954206"/>
                  </a:ext>
                </a:extLst>
              </a:tr>
              <a:tr h="340699">
                <a:tc>
                  <a:txBody>
                    <a:bodyPr/>
                    <a:lstStyle/>
                    <a:p>
                      <a:pPr latinLnBrk="1"/>
                      <a:r>
                        <a:rPr lang="en-US" altLang="ko-KR" sz="1600" dirty="0">
                          <a:solidFill>
                            <a:schemeClr val="tx1"/>
                          </a:solidFill>
                          <a:latin typeface="Courier New" panose="02070309020205020404" pitchFamily="49" charset="0"/>
                          <a:cs typeface="Courier New" panose="02070309020205020404" pitchFamily="49" charset="0"/>
                        </a:rPr>
                        <a:t>06      m = z ;</a:t>
                      </a:r>
                      <a:endParaRPr lang="ko-KR" altLang="en-US" sz="160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3873402006"/>
                  </a:ext>
                </a:extLst>
              </a:tr>
              <a:tr h="340699">
                <a:tc>
                  <a:txBody>
                    <a:bodyPr/>
                    <a:lstStyle/>
                    <a:p>
                      <a:pPr marL="0" indent="0" latinLnBrk="1">
                        <a:buNone/>
                      </a:pPr>
                      <a:r>
                        <a:rPr lang="en-US" altLang="ko-KR" sz="1600" dirty="0">
                          <a:solidFill>
                            <a:schemeClr val="tx1"/>
                          </a:solidFill>
                          <a:latin typeface="Courier New" panose="02070309020205020404" pitchFamily="49" charset="0"/>
                          <a:cs typeface="Courier New" panose="02070309020205020404" pitchFamily="49" charset="0"/>
                        </a:rPr>
                        <a:t>07</a:t>
                      </a:r>
                      <a:r>
                        <a:rPr lang="en-US" altLang="ko-KR" sz="1600" baseline="0" dirty="0">
                          <a:solidFill>
                            <a:schemeClr val="tx1"/>
                          </a:solidFill>
                          <a:latin typeface="Courier New" panose="02070309020205020404" pitchFamily="49" charset="0"/>
                          <a:cs typeface="Courier New" panose="02070309020205020404" pitchFamily="49" charset="0"/>
                        </a:rPr>
                        <a:t>  else</a:t>
                      </a:r>
                      <a:endParaRPr lang="ko-KR" altLang="en-US" sz="160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3755838480"/>
                  </a:ext>
                </a:extLst>
              </a:tr>
              <a:tr h="340699">
                <a:tc>
                  <a:txBody>
                    <a:bodyPr/>
                    <a:lstStyle/>
                    <a:p>
                      <a:pPr latinLnBrk="1"/>
                      <a:r>
                        <a:rPr lang="en-US" altLang="ko-KR" sz="1600" dirty="0">
                          <a:solidFill>
                            <a:schemeClr val="tx1"/>
                          </a:solidFill>
                          <a:latin typeface="Courier New" panose="02070309020205020404" pitchFamily="49" charset="0"/>
                          <a:cs typeface="Courier New" panose="02070309020205020404" pitchFamily="49" charset="0"/>
                        </a:rPr>
                        <a:t>08    if (x</a:t>
                      </a:r>
                      <a:r>
                        <a:rPr lang="en-US" altLang="ko-KR" sz="1600" baseline="0" dirty="0">
                          <a:solidFill>
                            <a:schemeClr val="tx1"/>
                          </a:solidFill>
                          <a:latin typeface="Courier New" panose="02070309020205020404" pitchFamily="49" charset="0"/>
                          <a:cs typeface="Courier New" panose="02070309020205020404" pitchFamily="49" charset="0"/>
                        </a:rPr>
                        <a:t> &gt; y)</a:t>
                      </a:r>
                      <a:endParaRPr lang="ko-KR" altLang="en-US" sz="160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6451694"/>
                  </a:ext>
                </a:extLst>
              </a:tr>
              <a:tr h="340699">
                <a:tc>
                  <a:txBody>
                    <a:bodyPr/>
                    <a:lstStyle/>
                    <a:p>
                      <a:pPr latinLnBrk="1"/>
                      <a:r>
                        <a:rPr lang="en-US" altLang="ko-KR" sz="1600" b="0" dirty="0">
                          <a:solidFill>
                            <a:schemeClr val="tx1"/>
                          </a:solidFill>
                          <a:latin typeface="Courier New" panose="02070309020205020404" pitchFamily="49" charset="0"/>
                          <a:cs typeface="Courier New" panose="02070309020205020404" pitchFamily="49" charset="0"/>
                        </a:rPr>
                        <a:t>09</a:t>
                      </a:r>
                      <a:r>
                        <a:rPr lang="en-US" altLang="ko-KR" sz="1600" b="1" dirty="0">
                          <a:solidFill>
                            <a:schemeClr val="tx1"/>
                          </a:solidFill>
                          <a:latin typeface="Courier New" panose="02070309020205020404" pitchFamily="49" charset="0"/>
                          <a:cs typeface="Courier New" panose="02070309020205020404" pitchFamily="49" charset="0"/>
                        </a:rPr>
                        <a:t>      m = z ;</a:t>
                      </a:r>
                      <a:r>
                        <a:rPr lang="en-US" altLang="ko-KR" sz="1600" b="1" dirty="0">
                          <a:solidFill>
                            <a:srgbClr val="C00000"/>
                          </a:solidFill>
                          <a:latin typeface="Courier New" panose="02070309020205020404" pitchFamily="49" charset="0"/>
                          <a:cs typeface="Courier New" panose="02070309020205020404" pitchFamily="49" charset="0"/>
                        </a:rPr>
                        <a:t>//Bug</a:t>
                      </a:r>
                      <a:endParaRPr lang="ko-KR" altLang="en-US" sz="1600" b="1" dirty="0">
                        <a:solidFill>
                          <a:srgbClr val="C00000"/>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2776601417"/>
                  </a:ext>
                </a:extLst>
              </a:tr>
              <a:tr h="340699">
                <a:tc>
                  <a:txBody>
                    <a:bodyPr/>
                    <a:lstStyle/>
                    <a:p>
                      <a:pPr latinLnBrk="1"/>
                      <a:r>
                        <a:rPr lang="en-US" altLang="ko-KR" sz="1600" dirty="0">
                          <a:solidFill>
                            <a:schemeClr val="tx1"/>
                          </a:solidFill>
                          <a:latin typeface="Courier New" panose="02070309020205020404" pitchFamily="49" charset="0"/>
                          <a:cs typeface="Courier New" panose="02070309020205020404" pitchFamily="49" charset="0"/>
                        </a:rPr>
                        <a:t>10</a:t>
                      </a:r>
                      <a:r>
                        <a:rPr lang="en-US" altLang="ko-KR" sz="1600" baseline="0" dirty="0">
                          <a:solidFill>
                            <a:schemeClr val="tx1"/>
                          </a:solidFill>
                          <a:latin typeface="Courier New" panose="02070309020205020404" pitchFamily="49" charset="0"/>
                          <a:cs typeface="Courier New" panose="02070309020205020404" pitchFamily="49" charset="0"/>
                        </a:rPr>
                        <a:t>    else if (x &gt; z)</a:t>
                      </a:r>
                      <a:endParaRPr lang="ko-KR" altLang="en-US" sz="160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4275287060"/>
                  </a:ext>
                </a:extLst>
              </a:tr>
              <a:tr h="340699">
                <a:tc>
                  <a:txBody>
                    <a:bodyPr/>
                    <a:lstStyle/>
                    <a:p>
                      <a:pPr latinLnBrk="1"/>
                      <a:r>
                        <a:rPr lang="en-US" altLang="ko-KR" sz="1600" dirty="0">
                          <a:solidFill>
                            <a:schemeClr val="tx1"/>
                          </a:solidFill>
                          <a:latin typeface="Courier New" panose="02070309020205020404" pitchFamily="49" charset="0"/>
                          <a:cs typeface="Courier New" panose="02070309020205020404" pitchFamily="49" charset="0"/>
                        </a:rPr>
                        <a:t>11      m = x ;</a:t>
                      </a:r>
                      <a:endParaRPr lang="ko-KR" altLang="en-US" sz="160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endParaRPr lang="ko-KR" altLang="en-US" sz="1400" dirty="0">
                        <a:solidFill>
                          <a:schemeClr val="tx1"/>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1302813737"/>
                  </a:ext>
                </a:extLst>
              </a:tr>
              <a:tr h="340699">
                <a:tc>
                  <a:txBody>
                    <a:bodyPr/>
                    <a:lstStyle/>
                    <a:p>
                      <a:pPr latinLnBrk="1"/>
                      <a:r>
                        <a:rPr lang="en-US" altLang="ko-KR" sz="1600" dirty="0">
                          <a:solidFill>
                            <a:schemeClr val="tx1"/>
                          </a:solidFill>
                          <a:latin typeface="Courier New" panose="02070309020205020404" pitchFamily="49" charset="0"/>
                          <a:cs typeface="Courier New" panose="02070309020205020404" pitchFamily="49" charset="0"/>
                        </a:rPr>
                        <a:t>12</a:t>
                      </a:r>
                      <a:r>
                        <a:rPr lang="en-US" altLang="ko-KR" sz="1600" baseline="0" dirty="0">
                          <a:solidFill>
                            <a:schemeClr val="tx1"/>
                          </a:solidFill>
                          <a:latin typeface="Courier New" panose="02070309020205020404" pitchFamily="49" charset="0"/>
                          <a:cs typeface="Courier New" panose="02070309020205020404" pitchFamily="49" charset="0"/>
                        </a:rPr>
                        <a:t>  print m ; }</a:t>
                      </a:r>
                      <a:endParaRPr lang="ko-KR" altLang="en-US" sz="1600" dirty="0">
                        <a:solidFill>
                          <a:schemeClr val="tx1"/>
                        </a:solidFill>
                        <a:latin typeface="Courier New" panose="02070309020205020404" pitchFamily="49" charset="0"/>
                        <a:cs typeface="Courier New" panose="02070309020205020404" pitchFamily="49" charset="0"/>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400" dirty="0">
                          <a:solidFill>
                            <a:schemeClr val="tx1"/>
                          </a:solidFill>
                        </a:rPr>
                        <a:t>●</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3913319017"/>
                  </a:ext>
                </a:extLst>
              </a:tr>
              <a:tr h="340699">
                <a:tc>
                  <a:txBody>
                    <a:bodyPr/>
                    <a:lstStyle/>
                    <a:p>
                      <a:pPr latinLnBrk="1"/>
                      <a:endParaRPr lang="ko-KR" altLang="en-US" sz="1400" dirty="0">
                        <a:solidFill>
                          <a:schemeClr val="tx1"/>
                        </a:solidFill>
                      </a:endParaRPr>
                    </a:p>
                  </a:txBody>
                  <a:tcPr marL="36000" marR="36000" marT="36000" marB="360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latinLnBrk="1"/>
                      <a:r>
                        <a:rPr lang="en-US" altLang="ko-KR" sz="1600" b="1" dirty="0">
                          <a:solidFill>
                            <a:schemeClr val="accent6">
                              <a:lumMod val="50000"/>
                            </a:schemeClr>
                          </a:solidFill>
                        </a:rPr>
                        <a:t>Pass</a:t>
                      </a:r>
                      <a:endParaRPr lang="ko-KR" altLang="en-US" sz="1600" b="1" dirty="0">
                        <a:solidFill>
                          <a:schemeClr val="accent6">
                            <a:lumMod val="50000"/>
                          </a:schemeClr>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en-US" altLang="ko-KR" sz="1600" b="1" dirty="0">
                          <a:solidFill>
                            <a:schemeClr val="accent6">
                              <a:lumMod val="50000"/>
                            </a:schemeClr>
                          </a:solidFill>
                        </a:rPr>
                        <a:t>Pass</a:t>
                      </a:r>
                      <a:endParaRPr lang="ko-KR" altLang="en-US" sz="1600" b="1" dirty="0">
                        <a:solidFill>
                          <a:schemeClr val="accent6">
                            <a:lumMod val="50000"/>
                          </a:schemeClr>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en-US" altLang="ko-KR" sz="1600" b="1" dirty="0">
                          <a:solidFill>
                            <a:schemeClr val="accent6">
                              <a:lumMod val="50000"/>
                            </a:schemeClr>
                          </a:solidFill>
                        </a:rPr>
                        <a:t>Pass</a:t>
                      </a:r>
                      <a:endParaRPr lang="ko-KR" altLang="en-US" sz="1600" b="1" dirty="0">
                        <a:solidFill>
                          <a:schemeClr val="accent6">
                            <a:lumMod val="50000"/>
                          </a:schemeClr>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en-US" altLang="ko-KR" sz="1600" b="1" dirty="0">
                          <a:solidFill>
                            <a:schemeClr val="accent6">
                              <a:lumMod val="50000"/>
                            </a:schemeClr>
                          </a:solidFill>
                        </a:rPr>
                        <a:t>Pass</a:t>
                      </a:r>
                      <a:endParaRPr lang="ko-KR" altLang="en-US" sz="1600" b="1" dirty="0">
                        <a:solidFill>
                          <a:schemeClr val="accent6">
                            <a:lumMod val="50000"/>
                          </a:schemeClr>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en-US" altLang="ko-KR" sz="1600" b="1" dirty="0">
                          <a:solidFill>
                            <a:schemeClr val="accent6">
                              <a:lumMod val="50000"/>
                            </a:schemeClr>
                          </a:solidFill>
                        </a:rPr>
                        <a:t>Pass</a:t>
                      </a:r>
                      <a:endParaRPr lang="ko-KR" altLang="en-US" sz="1600" b="1" dirty="0">
                        <a:solidFill>
                          <a:schemeClr val="accent6">
                            <a:lumMod val="50000"/>
                          </a:schemeClr>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latinLnBrk="1"/>
                      <a:r>
                        <a:rPr lang="en-US" altLang="ko-KR" sz="1600" b="1" dirty="0">
                          <a:solidFill>
                            <a:srgbClr val="C00000"/>
                          </a:solidFill>
                        </a:rPr>
                        <a:t>Fail</a:t>
                      </a:r>
                      <a:endParaRPr lang="ko-KR" altLang="en-US" sz="1600" b="1" dirty="0">
                        <a:solidFill>
                          <a:srgbClr val="C00000"/>
                        </a:solidFill>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A3"/>
                    </a:solidFill>
                  </a:tcPr>
                </a:tc>
                <a:extLst>
                  <a:ext uri="{0D108BD9-81ED-4DB2-BD59-A6C34878D82A}">
                    <a16:rowId xmlns:a16="http://schemas.microsoft.com/office/drawing/2014/main" val="1124654336"/>
                  </a:ext>
                </a:extLst>
              </a:tr>
            </a:tbl>
          </a:graphicData>
        </a:graphic>
      </p:graphicFrame>
      <p:graphicFrame>
        <p:nvGraphicFramePr>
          <p:cNvPr id="10" name="표 9"/>
          <p:cNvGraphicFramePr>
            <a:graphicFrameLocks noGrp="1"/>
          </p:cNvGraphicFramePr>
          <p:nvPr>
            <p:extLst>
              <p:ext uri="{D42A27DB-BD31-4B8C-83A1-F6EECF244321}">
                <p14:modId xmlns:p14="http://schemas.microsoft.com/office/powerpoint/2010/main" val="1506608870"/>
              </p:ext>
            </p:extLst>
          </p:nvPr>
        </p:nvGraphicFramePr>
        <p:xfrm>
          <a:off x="7201839" y="1215851"/>
          <a:ext cx="1290234" cy="4587108"/>
        </p:xfrm>
        <a:graphic>
          <a:graphicData uri="http://schemas.openxmlformats.org/drawingml/2006/table">
            <a:tbl>
              <a:tblPr firstRow="1" bandRow="1">
                <a:tableStyleId>{5C22544A-7EE6-4342-B048-85BDC9FD1C3A}</a:tableStyleId>
              </a:tblPr>
              <a:tblGrid>
                <a:gridCol w="645117">
                  <a:extLst>
                    <a:ext uri="{9D8B030D-6E8A-4147-A177-3AD203B41FA5}">
                      <a16:colId xmlns:a16="http://schemas.microsoft.com/office/drawing/2014/main" val="3605399111"/>
                    </a:ext>
                  </a:extLst>
                </a:gridCol>
                <a:gridCol w="645117">
                  <a:extLst>
                    <a:ext uri="{9D8B030D-6E8A-4147-A177-3AD203B41FA5}">
                      <a16:colId xmlns:a16="http://schemas.microsoft.com/office/drawing/2014/main" val="1848038899"/>
                    </a:ext>
                  </a:extLst>
                </a:gridCol>
              </a:tblGrid>
              <a:tr h="493308">
                <a:tc>
                  <a:txBody>
                    <a:bodyPr/>
                    <a:lstStyle/>
                    <a:p>
                      <a:pPr algn="ctr" latinLnBrk="1"/>
                      <a:r>
                        <a:rPr lang="en-US" altLang="ko-KR" sz="1400" dirty="0" err="1">
                          <a:solidFill>
                            <a:schemeClr val="tx1"/>
                          </a:solidFill>
                        </a:rPr>
                        <a:t>Susp</a:t>
                      </a:r>
                      <a:r>
                        <a:rPr lang="en-US" altLang="ko-KR" sz="1400" dirty="0">
                          <a:solidFill>
                            <a:schemeClr val="tx1"/>
                          </a:solidFill>
                        </a:rPr>
                        <a:t>.</a:t>
                      </a:r>
                    </a:p>
                    <a:p>
                      <a:pPr algn="ctr" latinLnBrk="1"/>
                      <a:r>
                        <a:rPr lang="en-US" altLang="ko-KR" sz="1400" dirty="0">
                          <a:solidFill>
                            <a:schemeClr val="tx1"/>
                          </a:solidFill>
                        </a:rPr>
                        <a:t>score</a:t>
                      </a:r>
                      <a:endParaRPr lang="ko-KR" altLang="en-US" sz="1400" dirty="0">
                        <a:solidFill>
                          <a:schemeClr val="tx1"/>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400" dirty="0">
                          <a:solidFill>
                            <a:schemeClr val="tx1"/>
                          </a:solidFill>
                        </a:rPr>
                        <a:t>Rank</a:t>
                      </a:r>
                      <a:endParaRPr lang="ko-KR" altLang="en-US" sz="1400" dirty="0">
                        <a:solidFill>
                          <a:schemeClr val="tx1"/>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915631"/>
                  </a:ext>
                </a:extLst>
              </a:tr>
              <a:tr h="340699">
                <a:tc>
                  <a:txBody>
                    <a:bodyPr/>
                    <a:lstStyle/>
                    <a:p>
                      <a:pPr algn="ctr" latinLnBrk="1"/>
                      <a:r>
                        <a:rPr lang="en-US" altLang="ko-KR" sz="1800" dirty="0">
                          <a:solidFill>
                            <a:schemeClr val="tx1"/>
                          </a:solidFill>
                        </a:rPr>
                        <a:t>0.50</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6</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662968"/>
                  </a:ext>
                </a:extLst>
              </a:tr>
              <a:tr h="340699">
                <a:tc>
                  <a:txBody>
                    <a:bodyPr/>
                    <a:lstStyle/>
                    <a:p>
                      <a:pPr algn="ctr" latinLnBrk="1"/>
                      <a:r>
                        <a:rPr lang="en-US" altLang="ko-KR" sz="1800" dirty="0">
                          <a:solidFill>
                            <a:schemeClr val="tx1"/>
                          </a:solidFill>
                        </a:rPr>
                        <a:t>0.50</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6</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8163679"/>
                  </a:ext>
                </a:extLst>
              </a:tr>
              <a:tr h="340699">
                <a:tc>
                  <a:txBody>
                    <a:bodyPr/>
                    <a:lstStyle/>
                    <a:p>
                      <a:pPr algn="ctr" latinLnBrk="1"/>
                      <a:r>
                        <a:rPr lang="en-US" altLang="ko-KR" sz="1800" dirty="0">
                          <a:solidFill>
                            <a:schemeClr val="tx1"/>
                          </a:solidFill>
                        </a:rPr>
                        <a:t>0.00</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12</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1867212"/>
                  </a:ext>
                </a:extLst>
              </a:tr>
              <a:tr h="340699">
                <a:tc>
                  <a:txBody>
                    <a:bodyPr/>
                    <a:lstStyle/>
                    <a:p>
                      <a:pPr algn="ctr" latinLnBrk="1"/>
                      <a:r>
                        <a:rPr lang="en-US" altLang="ko-KR" sz="1800" dirty="0">
                          <a:solidFill>
                            <a:schemeClr val="tx1"/>
                          </a:solidFill>
                        </a:rPr>
                        <a:t>0.00</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12</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416408"/>
                  </a:ext>
                </a:extLst>
              </a:tr>
              <a:tr h="340699">
                <a:tc>
                  <a:txBody>
                    <a:bodyPr/>
                    <a:lstStyle/>
                    <a:p>
                      <a:pPr algn="ctr" latinLnBrk="1"/>
                      <a:r>
                        <a:rPr lang="en-US" altLang="ko-KR" sz="1800" dirty="0">
                          <a:solidFill>
                            <a:schemeClr val="tx1"/>
                          </a:solidFill>
                        </a:rPr>
                        <a:t>0.00</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12</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208270"/>
                  </a:ext>
                </a:extLst>
              </a:tr>
              <a:tr h="340699">
                <a:tc>
                  <a:txBody>
                    <a:bodyPr/>
                    <a:lstStyle/>
                    <a:p>
                      <a:pPr algn="ctr" latinLnBrk="1"/>
                      <a:r>
                        <a:rPr lang="en-US" altLang="ko-KR" sz="1800" dirty="0">
                          <a:solidFill>
                            <a:schemeClr val="tx1"/>
                          </a:solidFill>
                        </a:rPr>
                        <a:t>0.00</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12</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4363866"/>
                  </a:ext>
                </a:extLst>
              </a:tr>
              <a:tr h="340699">
                <a:tc>
                  <a:txBody>
                    <a:bodyPr/>
                    <a:lstStyle/>
                    <a:p>
                      <a:pPr algn="ctr" latinLnBrk="1"/>
                      <a:r>
                        <a:rPr lang="en-US" altLang="ko-KR" sz="1800" dirty="0">
                          <a:solidFill>
                            <a:schemeClr val="tx1"/>
                          </a:solidFill>
                        </a:rPr>
                        <a:t>0.71</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3</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2287473"/>
                  </a:ext>
                </a:extLst>
              </a:tr>
              <a:tr h="340699">
                <a:tc>
                  <a:txBody>
                    <a:bodyPr/>
                    <a:lstStyle/>
                    <a:p>
                      <a:pPr algn="ctr" latinLnBrk="1"/>
                      <a:r>
                        <a:rPr lang="en-US" altLang="ko-KR" sz="1800" dirty="0">
                          <a:solidFill>
                            <a:schemeClr val="tx1"/>
                          </a:solidFill>
                        </a:rPr>
                        <a:t>0.71</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3</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8"/>
                  </a:ext>
                </a:extLst>
              </a:tr>
              <a:tr h="340699">
                <a:tc>
                  <a:txBody>
                    <a:bodyPr/>
                    <a:lstStyle/>
                    <a:p>
                      <a:pPr algn="ctr" latinLnBrk="1"/>
                      <a:r>
                        <a:rPr lang="en-US" altLang="ko-KR" sz="1800" b="0" dirty="0">
                          <a:solidFill>
                            <a:schemeClr val="tx1"/>
                          </a:solidFill>
                        </a:rPr>
                        <a:t>1.00</a:t>
                      </a:r>
                      <a:endParaRPr lang="ko-KR" altLang="en-US" sz="1800" b="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1</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7963951"/>
                  </a:ext>
                </a:extLst>
              </a:tr>
              <a:tr h="340699">
                <a:tc>
                  <a:txBody>
                    <a:bodyPr/>
                    <a:lstStyle/>
                    <a:p>
                      <a:pPr algn="ctr" latinLnBrk="1"/>
                      <a:r>
                        <a:rPr lang="en-US" altLang="ko-KR" sz="1800" dirty="0">
                          <a:solidFill>
                            <a:schemeClr val="tx1"/>
                          </a:solidFill>
                        </a:rPr>
                        <a:t>0.00</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12</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891573"/>
                  </a:ext>
                </a:extLst>
              </a:tr>
              <a:tr h="340699">
                <a:tc>
                  <a:txBody>
                    <a:bodyPr/>
                    <a:lstStyle/>
                    <a:p>
                      <a:pPr algn="ctr" latinLnBrk="1"/>
                      <a:r>
                        <a:rPr lang="en-US" altLang="ko-KR" sz="1800" dirty="0">
                          <a:solidFill>
                            <a:schemeClr val="tx1"/>
                          </a:solidFill>
                        </a:rPr>
                        <a:t>0.00</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12</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2784272"/>
                  </a:ext>
                </a:extLst>
              </a:tr>
              <a:tr h="340699">
                <a:tc>
                  <a:txBody>
                    <a:bodyPr/>
                    <a:lstStyle/>
                    <a:p>
                      <a:pPr algn="ctr" latinLnBrk="1"/>
                      <a:r>
                        <a:rPr lang="en-US" altLang="ko-KR" sz="1800" dirty="0">
                          <a:solidFill>
                            <a:schemeClr val="tx1"/>
                          </a:solidFill>
                        </a:rPr>
                        <a:t>0.05</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a:solidFill>
                            <a:schemeClr val="tx1"/>
                          </a:solidFill>
                        </a:rPr>
                        <a:t>6</a:t>
                      </a:r>
                      <a:endParaRPr lang="ko-KR" altLang="en-US" sz="1800" dirty="0">
                        <a:solidFill>
                          <a:schemeClr val="tx1"/>
                        </a:solidFill>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4829071"/>
                  </a:ext>
                </a:extLst>
              </a:tr>
            </a:tbl>
          </a:graphicData>
        </a:graphic>
      </p:graphicFrame>
      <p:sp>
        <p:nvSpPr>
          <p:cNvPr id="11" name="직사각형 10"/>
          <p:cNvSpPr/>
          <p:nvPr/>
        </p:nvSpPr>
        <p:spPr>
          <a:xfrm>
            <a:off x="649890" y="4401084"/>
            <a:ext cx="7842184" cy="410198"/>
          </a:xfrm>
          <a:prstGeom prst="rect">
            <a:avLst/>
          </a:prstGeom>
          <a:noFill/>
          <a:ln w="76200">
            <a:solidFill>
              <a:srgbClr val="0000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205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Default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Theme" id="{2EC4F2C7-79F1-4BA5-8B3D-33B6EF372E3C}" vid="{FD7932E9-322E-4584-B2A0-8532B5E8D273}"/>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8878</TotalTime>
  <Words>5900</Words>
  <Application>Microsoft Office PowerPoint</Application>
  <PresentationFormat>화면 슬라이드 쇼(4:3)</PresentationFormat>
  <Paragraphs>1665</Paragraphs>
  <Slides>50</Slides>
  <Notes>33</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50</vt:i4>
      </vt:variant>
    </vt:vector>
  </HeadingPairs>
  <TitlesOfParts>
    <vt:vector size="58" baseType="lpstr">
      <vt:lpstr>Courier New</vt:lpstr>
      <vt:lpstr>Consolas</vt:lpstr>
      <vt:lpstr>Wingdings</vt:lpstr>
      <vt:lpstr>Cambria Math</vt:lpstr>
      <vt:lpstr>Calibri</vt:lpstr>
      <vt:lpstr>Arial</vt:lpstr>
      <vt:lpstr>맑은 고딕</vt:lpstr>
      <vt:lpstr>Default Theme</vt:lpstr>
      <vt:lpstr>  Automated Software Debugging   : A Mutation Approach</vt:lpstr>
      <vt:lpstr>PowerPoint 프레젠테이션</vt:lpstr>
      <vt:lpstr>PowerPoint 프레젠테이션</vt:lpstr>
      <vt:lpstr>Debugging Troubles SW Qualities</vt:lpstr>
      <vt:lpstr>Detective Debugging Process</vt:lpstr>
      <vt:lpstr>Fault Localization</vt:lpstr>
      <vt:lpstr>Program Slicing</vt:lpstr>
      <vt:lpstr>Spectrum-based Fault Localization</vt:lpstr>
      <vt:lpstr>Example</vt:lpstr>
      <vt:lpstr>Limitations of the state-of-art SBFLs</vt:lpstr>
      <vt:lpstr>Mutation-Based Fault Localization (MBFL)</vt:lpstr>
      <vt:lpstr>MBFL: Destructive Analysis of Software</vt:lpstr>
      <vt:lpstr>MUSE: MUtant-baSEd Fault Localization</vt:lpstr>
      <vt:lpstr>Example</vt:lpstr>
      <vt:lpstr>Example</vt:lpstr>
      <vt:lpstr>MUSE Framework</vt:lpstr>
      <vt:lpstr>Experiments</vt:lpstr>
      <vt:lpstr>RQ1: Foundation of MUSE</vt:lpstr>
      <vt:lpstr>RQ2: Fault Localization Accuracy</vt:lpstr>
      <vt:lpstr>Debugging Real-world Programs  with Mutation-Based Fault Localization</vt:lpstr>
      <vt:lpstr>Multilingual Programs</vt:lpstr>
      <vt:lpstr>Java/C Program Example</vt:lpstr>
      <vt:lpstr>Debugging Real-world Multilingual Bugs</vt:lpstr>
      <vt:lpstr>Why MBFL Effective for Real-world  Multilingual Programs?</vt:lpstr>
      <vt:lpstr>MUSEUM Framework</vt:lpstr>
      <vt:lpstr>Experiment Design</vt:lpstr>
      <vt:lpstr>Study Objects</vt:lpstr>
      <vt:lpstr>Ranking of Buggy Line</vt:lpstr>
      <vt:lpstr>Case Study with Eclipse Bug 322222</vt:lpstr>
      <vt:lpstr>Applying MUSEM to Eclipse Bug32222</vt:lpstr>
      <vt:lpstr>MUSEUM Fault Localization Result</vt:lpstr>
      <vt:lpstr>Mutant Generated at Buggy Statement</vt:lpstr>
      <vt:lpstr>Does MBFL Need Too Much Banana?</vt:lpstr>
      <vt:lpstr>Reduction Strategies</vt:lpstr>
      <vt:lpstr>Reduction Result</vt:lpstr>
      <vt:lpstr>Remarks</vt:lpstr>
      <vt:lpstr>Future Work</vt:lpstr>
      <vt:lpstr>PowerPoint 프레젠테이션</vt:lpstr>
      <vt:lpstr>PowerPoint 프레젠테이션</vt:lpstr>
      <vt:lpstr>Taxonomy of Software Bug</vt:lpstr>
      <vt:lpstr>Example</vt:lpstr>
      <vt:lpstr>Mutation Operators Targeted for Language Interface</vt:lpstr>
      <vt:lpstr>RQ2: Impact of New Mutation Operators</vt:lpstr>
      <vt:lpstr>MUSEUM Implementation</vt:lpstr>
      <vt:lpstr>New Mutation Operators</vt:lpstr>
      <vt:lpstr>Study Objects (Size, #TC)</vt:lpstr>
      <vt:lpstr>Overview of The Experiment Data</vt:lpstr>
      <vt:lpstr>Ranks of The Buggy Line</vt:lpstr>
      <vt:lpstr>New Mutation Operators</vt:lpstr>
      <vt:lpstr>Mutation-Based Fault Localization for Real-World Multilingual Programs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Mutation-Based Fault Localization for Real-World Multilingual Programs</dc:title>
  <dc:creator>신</dc:creator>
  <cp:lastModifiedBy>신</cp:lastModifiedBy>
  <cp:revision>655</cp:revision>
  <cp:lastPrinted>2015-11-07T17:03:49Z</cp:lastPrinted>
  <dcterms:created xsi:type="dcterms:W3CDTF">2015-11-06T00:50:49Z</dcterms:created>
  <dcterms:modified xsi:type="dcterms:W3CDTF">2016-12-22T00:28:12Z</dcterms:modified>
</cp:coreProperties>
</file>